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media/image20.svg" ContentType="image/svg+xml"/>
  <Override PartName="/ppt/media/image24.svg" ContentType="image/svg+xml"/>
  <Override PartName="/ppt/media/image26.svg" ContentType="image/svg+xml"/>
  <Override PartName="/ppt/media/image28.svg" ContentType="image/sv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0.svg" ContentType="image/svg+xml"/>
  <Override PartName="/ppt/media/image32.svg" ContentType="image/svg+xml"/>
  <Override PartName="/ppt/media/image34.svg" ContentType="image/svg+xml"/>
  <Override PartName="/ppt/media/image37.svg" ContentType="image/svg+xml"/>
  <Override PartName="/ppt/media/image39.svg" ContentType="image/svg+xml"/>
  <Override PartName="/ppt/media/image42.svg" ContentType="image/svg+xml"/>
  <Override PartName="/ppt/media/image44.svg" ContentType="image/svg+xml"/>
  <Override PartName="/ppt/media/image51.svg" ContentType="image/svg+xml"/>
  <Override PartName="/ppt/media/image53.svg" ContentType="image/svg+xml"/>
  <Override PartName="/ppt/media/image55.svg" ContentType="image/svg+xml"/>
  <Override PartName="/ppt/media/image59.svg" ContentType="image/sv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69.svg" ContentType="image/sv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30"/>
  </p:notesMasterIdLst>
  <p:sldIdLst>
    <p:sldId id="258" r:id="rId2"/>
    <p:sldId id="256" r:id="rId3"/>
    <p:sldId id="257" r:id="rId4"/>
    <p:sldId id="262" r:id="rId5"/>
    <p:sldId id="264" r:id="rId6"/>
    <p:sldId id="268" r:id="rId7"/>
    <p:sldId id="270" r:id="rId8"/>
    <p:sldId id="330" r:id="rId9"/>
    <p:sldId id="259" r:id="rId10"/>
    <p:sldId id="260" r:id="rId11"/>
    <p:sldId id="261" r:id="rId12"/>
    <p:sldId id="331" r:id="rId13"/>
    <p:sldId id="263" r:id="rId14"/>
    <p:sldId id="274" r:id="rId15"/>
    <p:sldId id="272" r:id="rId16"/>
    <p:sldId id="278" r:id="rId17"/>
    <p:sldId id="280" r:id="rId18"/>
    <p:sldId id="286" r:id="rId19"/>
    <p:sldId id="288" r:id="rId20"/>
    <p:sldId id="290" r:id="rId21"/>
    <p:sldId id="296" r:id="rId22"/>
    <p:sldId id="329" r:id="rId23"/>
    <p:sldId id="308" r:id="rId24"/>
    <p:sldId id="328" r:id="rId25"/>
    <p:sldId id="322" r:id="rId26"/>
    <p:sldId id="324" r:id="rId27"/>
    <p:sldId id="326" r:id="rId28"/>
    <p:sldId id="332"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F456B4-8623-4476-BA60-764F850FDC68}" v="224" dt="2023-02-09T20:00:20.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84"/>
    <p:restoredTop sz="0"/>
  </p:normalViewPr>
  <p:slideViewPr>
    <p:cSldViewPr>
      <p:cViewPr varScale="1">
        <p:scale>
          <a:sx n="84" d="100"/>
          <a:sy n="84" d="100"/>
        </p:scale>
        <p:origin x="48" y="7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9199A-F3B5-4C4F-9552-F2F19F67FEBC}" type="datetimeFigureOut">
              <a:t>2/9/2023</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CD191-9247-49EE-9F2E-F53013ABFC2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elp.github.com/desktop/contributing-to-projects/committing-and-reviewing-changes-to-your-project?azure-portal=tru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github.com/en/free-pro-team@latest/github/getting-started-with-github/fork-a-repo?azure-portal=true" TargetMode="External"/><Relationship Id="rId4" Type="http://schemas.openxmlformats.org/officeDocument/2006/relationships/hyperlink" Target="https://cli.github.com/manual/gh_repo_clone?azure-portal=tru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file:///\\learn\modules\upload-project-github\"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github.com/en/free-pro-team@latest/github/getting-started-with-github/fork-a-repo?azure-portal=true" TargetMode="External"/><Relationship Id="rId3" Type="http://schemas.openxmlformats.org/officeDocument/2006/relationships/hyperlink" Target="https://help.github.com/en/github/setting-up-and-managing-organizations-and-teams?azure-portal=true" TargetMode="External"/><Relationship Id="rId7" Type="http://schemas.openxmlformats.org/officeDocument/2006/relationships/hyperlink" Target="https://docs.github.com/en/free-pro-team@latest/actions?azure-portal=tru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github.com/en/free-pro-team@latest/github/managing-your-work-on-github/about-labels?azure-portal=true" TargetMode="External"/><Relationship Id="rId5" Type="http://schemas.openxmlformats.org/officeDocument/2006/relationships/hyperlink" Target="https://help.github.com/en/github/collaborating-with-issues-and-pull-requests?azure-portal=true" TargetMode="External"/><Relationship Id="rId4" Type="http://schemas.openxmlformats.org/officeDocument/2006/relationships/hyperlink" Target="https://help.github.com/en/github/committing-changes-to-your-project?azure-portal=true" TargetMode="External"/><Relationship Id="rId9" Type="http://schemas.openxmlformats.org/officeDocument/2006/relationships/hyperlink" Target="https://help.github.com/en/github/working-with-github-pages?azure-portal=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ithub.com/en/free-pro-team@latest/github/using-git/using-common-git-commands?azure-portal=tru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github.com/en/free-pro-team@latest/github/getting-started-with-github?azure-portal=tru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commit</a:t>
            </a:r>
            <a:r>
              <a:t> is a change to one or more files on a branch. Every time a commit is created, it is assigned a unique ID and tracked, along with the time and contributor. This provides a clear audit trail for anyone reviewing the history of a file or linked item, such as an issue or pull request.</a:t>
            </a:r>
          </a:p>
          <a:p>
            <a:endParaRPr/>
          </a:p>
          <a:p>
            <a:pPr>
              <a:spcBef>
                <a:spcPct val="43750"/>
              </a:spcBef>
              <a:spcAft>
                <a:spcPct val="43750"/>
              </a:spcAft>
            </a:pPr>
            <a:r>
              <a:t>To learn more about GitHub commits, see </a:t>
            </a:r>
            <a:r>
              <a:rPr>
                <a:hlinkClick r:id="rId3"/>
              </a:rPr>
              <a:t>Committing and reviewing changes to your project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t>GitHub provides multiple ways to copy a repository so that you can work on it.</a:t>
            </a:r>
          </a:p>
          <a:p>
            <a:endParaRPr/>
          </a:p>
          <a:p>
            <a:r>
              <a:rPr b="1"/>
              <a:t>Cloning a Repository</a:t>
            </a:r>
            <a:r>
              <a:t> - Cloning a repository will make a copy of the repository and its history on your local machine. If you have write access to the repository you can push changes from your local machine to the remote repository (called the </a:t>
            </a:r>
            <a:r>
              <a:rPr b="1"/>
              <a:t>origin</a:t>
            </a:r>
            <a:r>
              <a:t>) as they're completed. To clone a repository you can use the </a:t>
            </a:r>
            <a:r>
              <a:rPr>
                <a:hlinkClick r:id="rId3"/>
              </a:rPr>
              <a:t>git clone [url]</a:t>
            </a:r>
            <a:r>
              <a:t> command or the GitHub CLI's </a:t>
            </a:r>
            <a:r>
              <a:rPr>
                <a:hlinkClick r:id="rId4"/>
              </a:rPr>
              <a:t>gh repo clone [url]</a:t>
            </a:r>
            <a:r>
              <a:t> command.</a:t>
            </a:r>
          </a:p>
          <a:p>
            <a:endParaRPr/>
          </a:p>
          <a:p>
            <a:r>
              <a:rPr b="1"/>
              <a:t>Forking a Repository</a:t>
            </a:r>
            <a:r>
              <a:t> - </a:t>
            </a:r>
            <a:r>
              <a:rPr b="1"/>
              <a:t>Forking</a:t>
            </a:r>
            <a:r>
              <a:t> a repository makes a copy of the repository in your GitHub account. The parent repository is referred to as the </a:t>
            </a:r>
            <a:r>
              <a:rPr b="1"/>
              <a:t>upstream</a:t>
            </a:r>
            <a:r>
              <a:t> while your forked copy is referred to as the </a:t>
            </a:r>
            <a:r>
              <a:rPr b="1"/>
              <a:t>origin</a:t>
            </a:r>
            <a:r>
              <a:t>. Once you've forked a repository into your GitHub account you can </a:t>
            </a:r>
            <a:r>
              <a:rPr b="1"/>
              <a:t>clone</a:t>
            </a:r>
            <a:r>
              <a:t> it to your local machine. Forking allows you to freely make changes to a project without affecting the original </a:t>
            </a:r>
            <a:r>
              <a:rPr b="1"/>
              <a:t>upstream</a:t>
            </a:r>
            <a:r>
              <a:t> repository. To contribute changes back to the </a:t>
            </a:r>
            <a:r>
              <a:rPr b="1"/>
              <a:t>upstream</a:t>
            </a:r>
            <a:r>
              <a:t> repository you create a </a:t>
            </a:r>
            <a:r>
              <a:rPr b="1"/>
              <a:t>pull request</a:t>
            </a:r>
            <a:r>
              <a:t> from your forked repository. You can also run git commands to ensure that your local copy stays synced with the </a:t>
            </a:r>
            <a:r>
              <a:rPr b="1"/>
              <a:t>upstream</a:t>
            </a:r>
            <a:r>
              <a:t> repository.</a:t>
            </a:r>
          </a:p>
          <a:p>
            <a:endParaRPr/>
          </a:p>
          <a:p>
            <a:pPr>
              <a:spcBef>
                <a:spcPct val="43750"/>
              </a:spcBef>
              <a:spcAft>
                <a:spcPct val="43750"/>
              </a:spcAft>
            </a:pPr>
            <a:r>
              <a:t>When would you clone a repository versus fork a repository? If you're working with a repository and have write access you can clone it to your local machine. From there you can make modifications and push your changes directly to the </a:t>
            </a:r>
            <a:r>
              <a:rPr b="1"/>
              <a:t>origin</a:t>
            </a:r>
            <a:r>
              <a:t> repository.</a:t>
            </a:r>
          </a:p>
          <a:p>
            <a:endParaRPr/>
          </a:p>
          <a:p>
            <a:pPr>
              <a:spcBef>
                <a:spcPct val="43750"/>
              </a:spcBef>
              <a:spcAft>
                <a:spcPct val="43750"/>
              </a:spcAft>
            </a:pPr>
            <a:r>
              <a:t>If you need to work with a repository created by another owner such as github/example and don't have write access, you can fork the repository into your GitHub account, and then clone the fork to your local machine. To see this visually, let's assume that your GitHub account is called githubtraining for this example. Using the GitHub website you can fork githubtraining or any other examples into your account. From there you can clone the forked version of the repository to your local machine. These steps are shown in the following image.</a:t>
            </a:r>
          </a:p>
          <a:p>
            <a:endParaRPr/>
          </a:p>
          <a:p>
            <a:pPr>
              <a:spcBef>
                <a:spcPct val="43750"/>
              </a:spcBef>
              <a:spcAft>
                <a:spcPct val="43750"/>
              </a:spcAft>
            </a:pPr>
            <a:r>
              <a:t>Changes can be made to your local copy of githubtraining/example and then pushed back to your remote </a:t>
            </a:r>
            <a:r>
              <a:rPr b="1"/>
              <a:t>origin</a:t>
            </a:r>
            <a:r>
              <a:t> repository (githubtraining/example). The changes can then be submitted to the github/example </a:t>
            </a:r>
            <a:r>
              <a:rPr b="1"/>
              <a:t>upstream</a:t>
            </a:r>
            <a:r>
              <a:t> repository using a </a:t>
            </a:r>
            <a:r>
              <a:rPr b="1"/>
              <a:t>pull request</a:t>
            </a:r>
            <a:r>
              <a:t> as shown next.</a:t>
            </a:r>
          </a:p>
          <a:p>
            <a:endParaRPr/>
          </a:p>
          <a:p>
            <a:pPr>
              <a:spcBef>
                <a:spcPct val="43750"/>
              </a:spcBef>
              <a:spcAft>
                <a:spcPct val="43750"/>
              </a:spcAft>
            </a:pPr>
            <a:r>
              <a:t>To learn more, see </a:t>
            </a:r>
            <a:r>
              <a:rPr>
                <a:hlinkClick r:id="rId5"/>
              </a:rPr>
              <a:t>Fork a repo</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t>In this module, you learned about the key features of GitHub, including issues, commits, and pull requests. You also used GitHub Pages to publish a public site based on the contents of your project.</a:t>
            </a:r>
          </a:p>
          <a:p>
            <a:endParaRPr/>
          </a:p>
          <a:p>
            <a:pPr>
              <a:spcBef>
                <a:spcPct val="43750"/>
              </a:spcBef>
              <a:spcAft>
                <a:spcPct val="43750"/>
              </a:spcAft>
            </a:pPr>
            <a:r>
              <a:t>You learned about:</a:t>
            </a:r>
          </a:p>
          <a:p>
            <a:endParaRPr/>
          </a:p>
          <a:p>
            <a:r>
              <a:t>Communicating with the project community in issues</a:t>
            </a:r>
          </a:p>
          <a:p>
            <a:endParaRPr/>
          </a:p>
          <a:p>
            <a:r>
              <a:t>Managing notifications for project events</a:t>
            </a:r>
          </a:p>
          <a:p>
            <a:endParaRPr/>
          </a:p>
          <a:p>
            <a:r>
              <a:t>Creating branches to manage work in parallel</a:t>
            </a:r>
          </a:p>
          <a:p>
            <a:endParaRPr/>
          </a:p>
          <a:p>
            <a:r>
              <a:t>Making commits to update project source</a:t>
            </a:r>
          </a:p>
          <a:p>
            <a:endParaRPr/>
          </a:p>
          <a:p>
            <a:r>
              <a:t>Introducing changes with pull requests</a:t>
            </a:r>
          </a:p>
          <a:p>
            <a:endParaRPr/>
          </a:p>
          <a:p>
            <a:r>
              <a:t>Deploying a web page to GitHub Pages</a:t>
            </a:r>
          </a:p>
          <a:p>
            <a:endParaRPr/>
          </a:p>
          <a:p>
            <a:r>
              <a:t>Differences between Git and GitHub and the roles they play in the software development lifecycle</a:t>
            </a:r>
          </a:p>
          <a:p>
            <a:endParaRPr/>
          </a:p>
          <a:p>
            <a:r>
              <a:t>How a repository fork differs from a clone</a:t>
            </a:r>
          </a:p>
          <a:p>
            <a:endParaRPr/>
          </a:p>
          <a:p>
            <a:r>
              <a:t>Repository labels and where to apply them in issues and pull requests</a:t>
            </a:r>
          </a:p>
          <a:p>
            <a:endParaRPr/>
          </a:p>
          <a:p>
            <a:pPr>
              <a:spcBef>
                <a:spcPct val="43750"/>
              </a:spcBef>
              <a:spcAft>
                <a:spcPct val="43750"/>
              </a:spcAft>
            </a:pPr>
            <a:r>
              <a:t>Now that you're familiar with the basics of GitHub, learn to </a:t>
            </a:r>
            <a:r>
              <a:rPr>
                <a:hlinkClick r:id="rId3"/>
              </a:rPr>
              <a:t>Upload your project by using GitHub best practices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Here are some links to more information on the topics we discussed in this module.</a:t>
            </a:r>
          </a:p>
          <a:p>
            <a:endParaRPr/>
          </a:p>
          <a:p>
            <a:r>
              <a:rPr>
                <a:hlinkClick r:id="rId3"/>
              </a:rPr>
              <a:t>Setting up and managing organizations and teams</a:t>
            </a:r>
          </a:p>
          <a:p>
            <a:endParaRPr>
              <a:hlinkClick r:id="rId3"/>
            </a:endParaRPr>
          </a:p>
          <a:p>
            <a:r>
              <a:rPr>
                <a:hlinkClick r:id="rId4"/>
              </a:rPr>
              <a:t>Committing changes to your project</a:t>
            </a:r>
          </a:p>
          <a:p>
            <a:endParaRPr>
              <a:hlinkClick r:id="rId4"/>
            </a:endParaRPr>
          </a:p>
          <a:p>
            <a:r>
              <a:rPr>
                <a:hlinkClick r:id="rId5"/>
              </a:rPr>
              <a:t>Collaborating with issues and pull requests</a:t>
            </a:r>
          </a:p>
          <a:p>
            <a:endParaRPr>
              <a:hlinkClick r:id="rId5"/>
            </a:endParaRPr>
          </a:p>
          <a:p>
            <a:r>
              <a:rPr>
                <a:hlinkClick r:id="rId6"/>
              </a:rPr>
              <a:t>About the role of labels</a:t>
            </a:r>
          </a:p>
          <a:p>
            <a:endParaRPr>
              <a:hlinkClick r:id="rId6"/>
            </a:endParaRPr>
          </a:p>
          <a:p>
            <a:r>
              <a:rPr>
                <a:hlinkClick r:id="rId7"/>
              </a:rPr>
              <a:t>GitHub Actions</a:t>
            </a:r>
          </a:p>
          <a:p>
            <a:endParaRPr>
              <a:hlinkClick r:id="rId7"/>
            </a:endParaRPr>
          </a:p>
          <a:p>
            <a:r>
              <a:rPr>
                <a:hlinkClick r:id="rId8"/>
              </a:rPr>
              <a:t>Fork a repo</a:t>
            </a:r>
          </a:p>
          <a:p>
            <a:endParaRPr>
              <a:hlinkClick r:id="rId8"/>
            </a:endParaRPr>
          </a:p>
          <a:p>
            <a:r>
              <a:rPr>
                <a:hlinkClick r:id="rId9"/>
              </a:rPr>
              <a:t>Working with GitHub Pages</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GitHub is a development platform that enables you to host and review code, manage projects, and build software alongside 50 million developers.</a:t>
            </a:r>
          </a:p>
          <a:p>
            <a:endParaRPr/>
          </a:p>
          <a:p>
            <a:pPr>
              <a:spcBef>
                <a:spcPct val="43750"/>
              </a:spcBef>
              <a:spcAft>
                <a:spcPct val="43750"/>
              </a:spcAft>
            </a:pPr>
            <a:r>
              <a:t>Why is everyone building on GitHub? Because it provides the important DevOps features companies and organizations of all sizes need for their public and private projects. Whether it's planning features, fixing bugs, or collaborating on changes, GitHub is the place where the world's software developers gather to make things. And then make them better.</a:t>
            </a:r>
          </a:p>
          <a:p>
            <a:endParaRPr/>
          </a:p>
          <a:p>
            <a:pPr>
              <a:spcBef>
                <a:spcPct val="43750"/>
              </a:spcBef>
              <a:spcAft>
                <a:spcPct val="43750"/>
              </a:spcAft>
            </a:pPr>
            <a:r>
              <a:t>In this module, you learn to use key GitHub features, including issues, notifications, branches, commits, and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addition to providing a platform for collaborative software development, GitHub also offers a workflow designed to optimize use of its various features. While this unit offers a cursory overview of important platform components, it's recommended that you first review </a:t>
            </a:r>
            <a:r>
              <a:rPr>
                <a:hlinkClick r:id="rId3"/>
              </a:rPr>
              <a:t>Understanding the GitHub flow</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t>As you work with </a:t>
            </a:r>
            <a:r>
              <a:rPr b="1"/>
              <a:t>Git</a:t>
            </a:r>
            <a:r>
              <a:t> and </a:t>
            </a:r>
            <a:r>
              <a:rPr b="1"/>
              <a:t>GitHub</a:t>
            </a:r>
            <a:r>
              <a:t>, you may wonder about the difference between the two.</a:t>
            </a:r>
          </a:p>
          <a:p>
            <a:endParaRPr/>
          </a:p>
          <a:p>
            <a:pPr>
              <a:spcBef>
                <a:spcPct val="43750"/>
              </a:spcBef>
              <a:spcAft>
                <a:spcPct val="43750"/>
              </a:spcAft>
            </a:pPr>
            <a:r>
              <a:rPr b="1"/>
              <a:t>Git</a:t>
            </a:r>
            <a:r>
              <a:t> is a distributed version control system (DVCS) that allows multiple developers or other contributors to work on a project. It provides a way to work with one or more local branches and push them to a remote repository. Git is responsible for everything GitHub-related that happens locally on your computer. Key features provided by Git include:</a:t>
            </a:r>
          </a:p>
          <a:p>
            <a:endParaRPr/>
          </a:p>
          <a:p>
            <a:r>
              <a:t>Installed and used on your local machine</a:t>
            </a:r>
          </a:p>
          <a:p>
            <a:endParaRPr/>
          </a:p>
          <a:p>
            <a:r>
              <a:t>Handles version control</a:t>
            </a:r>
          </a:p>
          <a:p>
            <a:endParaRPr/>
          </a:p>
          <a:p>
            <a:r>
              <a:t>Supports branching</a:t>
            </a:r>
          </a:p>
          <a:p>
            <a:endParaRPr/>
          </a:p>
          <a:p>
            <a:pPr>
              <a:spcBef>
                <a:spcPct val="43750"/>
              </a:spcBef>
              <a:spcAft>
                <a:spcPct val="43750"/>
              </a:spcAft>
            </a:pPr>
            <a:r>
              <a:t>To learn more about </a:t>
            </a:r>
            <a:r>
              <a:rPr b="1"/>
              <a:t>Git</a:t>
            </a:r>
            <a:r>
              <a:t>, see </a:t>
            </a:r>
            <a:r>
              <a:rPr>
                <a:hlinkClick r:id="rId3"/>
              </a:rPr>
              <a:t>Using common Git commands</a:t>
            </a:r>
            <a:r>
              <a:t>.</a:t>
            </a:r>
          </a:p>
          <a:p>
            <a:endParaRPr/>
          </a:p>
          <a:p>
            <a:pPr>
              <a:spcBef>
                <a:spcPct val="43750"/>
              </a:spcBef>
              <a:spcAft>
                <a:spcPct val="43750"/>
              </a:spcAft>
            </a:pPr>
            <a:r>
              <a:rPr b="1"/>
              <a:t>GitHub</a:t>
            </a:r>
            <a:r>
              <a:t> is a cloud platform that uses Git as its core technology. It simplifies the process of collaborating on projects and provides a website, command-line tools, and overall flow that allows developers and users to work together. GitHub acts as the "remote repository" mentioned previously in the </a:t>
            </a:r>
            <a:r>
              <a:rPr b="1"/>
              <a:t>Git</a:t>
            </a:r>
            <a:r>
              <a:t> section.</a:t>
            </a:r>
          </a:p>
          <a:p>
            <a:endParaRPr/>
          </a:p>
          <a:p>
            <a:pPr>
              <a:spcBef>
                <a:spcPct val="43750"/>
              </a:spcBef>
              <a:spcAft>
                <a:spcPct val="43750"/>
              </a:spcAft>
            </a:pPr>
            <a:r>
              <a:t>Key features provided by GitHub include:</a:t>
            </a:r>
          </a:p>
          <a:p>
            <a:endParaRPr/>
          </a:p>
          <a:p>
            <a:r>
              <a:t>Issues</a:t>
            </a:r>
          </a:p>
          <a:p>
            <a:endParaRPr/>
          </a:p>
          <a:p>
            <a:r>
              <a:t>Discussions</a:t>
            </a:r>
          </a:p>
          <a:p>
            <a:endParaRPr/>
          </a:p>
          <a:p>
            <a:r>
              <a:t>Pull requests</a:t>
            </a:r>
          </a:p>
          <a:p>
            <a:endParaRPr/>
          </a:p>
          <a:p>
            <a:r>
              <a:t>Notifications</a:t>
            </a:r>
          </a:p>
          <a:p>
            <a:endParaRPr/>
          </a:p>
          <a:p>
            <a:r>
              <a:t>Labels</a:t>
            </a:r>
          </a:p>
          <a:p>
            <a:endParaRPr/>
          </a:p>
          <a:p>
            <a:r>
              <a:t>Actions</a:t>
            </a:r>
          </a:p>
          <a:p>
            <a:endParaRPr/>
          </a:p>
          <a:p>
            <a:r>
              <a:t>Forks</a:t>
            </a:r>
          </a:p>
          <a:p>
            <a:endParaRPr/>
          </a:p>
          <a:p>
            <a:r>
              <a:t>Projects</a:t>
            </a:r>
          </a:p>
          <a:p>
            <a:endParaRPr/>
          </a:p>
          <a:p>
            <a:pPr>
              <a:spcBef>
                <a:spcPct val="43750"/>
              </a:spcBef>
              <a:spcAft>
                <a:spcPct val="43750"/>
              </a:spcAft>
            </a:pPr>
            <a:r>
              <a:t>To learn more about </a:t>
            </a:r>
            <a:r>
              <a:rPr b="1"/>
              <a:t>GitHub</a:t>
            </a:r>
            <a:r>
              <a:t>, see </a:t>
            </a:r>
            <a:r>
              <a:rPr>
                <a:hlinkClick r:id="rId4"/>
              </a:rPr>
              <a:t>Getting started with GitHub</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png"/><Relationship Id="rId1" Type="http://schemas.openxmlformats.org/officeDocument/2006/relationships/slideLayout" Target="../slideLayouts/slideLayout45.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gif"/><Relationship Id="rId4" Type="http://schemas.openxmlformats.org/officeDocument/2006/relationships/image" Target="../media/image51.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nc-sa/3.0/" TargetMode="External"/><Relationship Id="rId4" Type="http://schemas.openxmlformats.org/officeDocument/2006/relationships/hyperlink" Target="https://www.ictworks.org/valuable-github-repositories-digital-developmen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5.xml"/><Relationship Id="rId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hyperlink" Target="https://cli.github.com/manual/gh_repo_clone?azure-portal=tr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forms.office.com/r/v5V36iCfiN" TargetMode="Externa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docs.github.com/en/free-pro-team@latest/github/getting-started-with-github/fork-a-repo?azure-portal=true" TargetMode="External"/><Relationship Id="rId3" Type="http://schemas.openxmlformats.org/officeDocument/2006/relationships/hyperlink" Target="https://help.github.com/en/github/setting-up-and-managing-organizations-and-teams?azure-portal=true" TargetMode="External"/><Relationship Id="rId7" Type="http://schemas.openxmlformats.org/officeDocument/2006/relationships/hyperlink" Target="https://docs.github.com/en/free-pro-team@latest/actions?azure-portal=true"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docs.github.com/en/free-pro-team@latest/github/managing-your-work-on-github/about-labels?azure-portal=true" TargetMode="External"/><Relationship Id="rId5" Type="http://schemas.openxmlformats.org/officeDocument/2006/relationships/hyperlink" Target="https://help.github.com/en/github/collaborating-with-issues-and-pull-requests?azure-portal=true" TargetMode="External"/><Relationship Id="rId4" Type="http://schemas.openxmlformats.org/officeDocument/2006/relationships/hyperlink" Target="https://help.github.com/en/github/committing-changes-to-your-project?azure-portal=true" TargetMode="External"/><Relationship Id="rId9" Type="http://schemas.openxmlformats.org/officeDocument/2006/relationships/hyperlink" Target="https://help.github.com/en/github/working-with-github-pages?azure-portal=tru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7.jpeg"/><Relationship Id="rId1" Type="http://schemas.openxmlformats.org/officeDocument/2006/relationships/slideLayout" Target="../slideLayouts/slideLayout4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hyperlink" Target="https://in.linkedin.com/in/harshavardhan-bajoria" TargetMode="External"/><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eg"/><Relationship Id="rId1" Type="http://schemas.openxmlformats.org/officeDocument/2006/relationships/slideLayout" Target="../slideLayouts/slideLayout45.xml"/><Relationship Id="rId6" Type="http://schemas.openxmlformats.org/officeDocument/2006/relationships/image" Target="../media/image25.png"/><Relationship Id="rId11" Type="http://schemas.openxmlformats.org/officeDocument/2006/relationships/hyperlink" Target="https://twitter.com/hvbajoria" TargetMode="External"/><Relationship Id="rId5" Type="http://schemas.openxmlformats.org/officeDocument/2006/relationships/image" Target="../media/image24.svg"/><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78845" y="1371600"/>
            <a:ext cx="7064955" cy="11739"/>
          </a:xfrm>
          <a:prstGeom prst="line">
            <a:avLst/>
          </a:prstGeom>
          <a:ln w="142875" cap="rnd">
            <a:solidFill>
              <a:srgbClr val="FEC73C"/>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4481" y="1007312"/>
            <a:ext cx="3617127" cy="242168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10122" y="2405065"/>
            <a:ext cx="1496078" cy="1769555"/>
          </a:xfrm>
          <a:prstGeom prst="rect">
            <a:avLst/>
          </a:prstGeom>
        </p:spPr>
      </p:pic>
      <p:pic>
        <p:nvPicPr>
          <p:cNvPr id="5" name="Picture 5"/>
          <p:cNvPicPr>
            <a:picLocks noChangeAspect="1"/>
          </p:cNvPicPr>
          <p:nvPr/>
        </p:nvPicPr>
        <p:blipFill>
          <a:blip r:embed="rId6"/>
          <a:srcRect/>
          <a:stretch>
            <a:fillRect/>
          </a:stretch>
        </p:blipFill>
        <p:spPr>
          <a:xfrm>
            <a:off x="7824982" y="4073994"/>
            <a:ext cx="1676439" cy="1676439"/>
          </a:xfrm>
          <a:prstGeom prst="rect">
            <a:avLst/>
          </a:prstGeom>
        </p:spPr>
      </p:pic>
      <p:sp>
        <p:nvSpPr>
          <p:cNvPr id="6" name="TextBox 6"/>
          <p:cNvSpPr txBox="1"/>
          <p:nvPr/>
        </p:nvSpPr>
        <p:spPr>
          <a:xfrm>
            <a:off x="240146" y="288088"/>
            <a:ext cx="7684654" cy="690958"/>
          </a:xfrm>
          <a:prstGeom prst="rect">
            <a:avLst/>
          </a:prstGeom>
        </p:spPr>
        <p:txBody>
          <a:bodyPr wrap="square" lIns="0" tIns="0" rIns="0" bIns="0" rtlCol="0" anchor="t">
            <a:spAutoFit/>
          </a:bodyPr>
          <a:lstStyle/>
          <a:p>
            <a:pPr algn="ctr">
              <a:lnSpc>
                <a:spcPts val="5918"/>
              </a:lnSpc>
            </a:pPr>
            <a:r>
              <a:rPr lang="en-US" sz="4228" dirty="0">
                <a:solidFill>
                  <a:srgbClr val="1543AA"/>
                </a:solidFill>
                <a:latin typeface="Faustina SemiBold Bold"/>
              </a:rPr>
              <a:t>WHAT IS OPEN-SOURCE ?</a:t>
            </a:r>
          </a:p>
        </p:txBody>
      </p:sp>
      <p:sp>
        <p:nvSpPr>
          <p:cNvPr id="7" name="TextBox 7"/>
          <p:cNvSpPr txBox="1"/>
          <p:nvPr/>
        </p:nvSpPr>
        <p:spPr>
          <a:xfrm>
            <a:off x="478844" y="1690676"/>
            <a:ext cx="6837437" cy="1605248"/>
          </a:xfrm>
          <a:prstGeom prst="rect">
            <a:avLst/>
          </a:prstGeom>
        </p:spPr>
        <p:txBody>
          <a:bodyPr lIns="0" tIns="0" rIns="0" bIns="0" rtlCol="0" anchor="t">
            <a:spAutoFit/>
          </a:bodyPr>
          <a:lstStyle/>
          <a:p>
            <a:pPr>
              <a:lnSpc>
                <a:spcPts val="4257"/>
              </a:lnSpc>
            </a:pPr>
            <a:r>
              <a:rPr lang="en-US" sz="3041" dirty="0">
                <a:solidFill>
                  <a:srgbClr val="000000"/>
                </a:solidFill>
                <a:latin typeface="Faustina Regular"/>
              </a:rPr>
              <a:t>Open source software are </a:t>
            </a:r>
            <a:r>
              <a:rPr lang="en-US" sz="3041" dirty="0" err="1">
                <a:solidFill>
                  <a:srgbClr val="000000"/>
                </a:solidFill>
                <a:latin typeface="Faustina Regular"/>
              </a:rPr>
              <a:t>softwares</a:t>
            </a:r>
            <a:r>
              <a:rPr lang="en-US" sz="3041" dirty="0">
                <a:solidFill>
                  <a:srgbClr val="000000"/>
                </a:solidFill>
                <a:latin typeface="Faustina Regular"/>
              </a:rPr>
              <a:t> with a source code that can be accessed by anyone. </a:t>
            </a:r>
          </a:p>
        </p:txBody>
      </p:sp>
      <p:sp>
        <p:nvSpPr>
          <p:cNvPr id="8" name="TextBox 8"/>
          <p:cNvSpPr txBox="1"/>
          <p:nvPr/>
        </p:nvSpPr>
        <p:spPr>
          <a:xfrm>
            <a:off x="478844" y="4114961"/>
            <a:ext cx="6837437" cy="1605248"/>
          </a:xfrm>
          <a:prstGeom prst="rect">
            <a:avLst/>
          </a:prstGeom>
        </p:spPr>
        <p:txBody>
          <a:bodyPr lIns="0" tIns="0" rIns="0" bIns="0" rtlCol="0" anchor="t">
            <a:spAutoFit/>
          </a:bodyPr>
          <a:lstStyle/>
          <a:p>
            <a:pPr>
              <a:lnSpc>
                <a:spcPts val="4257"/>
              </a:lnSpc>
            </a:pPr>
            <a:r>
              <a:rPr lang="en-US" sz="3041" dirty="0">
                <a:solidFill>
                  <a:srgbClr val="000000"/>
                </a:solidFill>
                <a:latin typeface="Faustina Regular"/>
              </a:rPr>
              <a:t>Anyone can fork, make enhancements and push it back so that everyone can use it.</a:t>
            </a:r>
          </a:p>
        </p:txBody>
      </p:sp>
    </p:spTree>
    <p:extLst>
      <p:ext uri="{BB962C8B-B14F-4D97-AF65-F5344CB8AC3E}">
        <p14:creationId xmlns:p14="http://schemas.microsoft.com/office/powerpoint/2010/main" val="945517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78845" y="1383339"/>
            <a:ext cx="1402287" cy="0"/>
          </a:xfrm>
          <a:prstGeom prst="line">
            <a:avLst/>
          </a:prstGeom>
          <a:ln w="142875" cap="rnd">
            <a:solidFill>
              <a:srgbClr val="FEC73C"/>
            </a:solidFill>
            <a:prstDash val="solid"/>
            <a:headEnd type="none" w="sm" len="sm"/>
            <a:tailEnd type="none" w="sm" len="sm"/>
          </a:ln>
        </p:spPr>
      </p:sp>
      <p:grpSp>
        <p:nvGrpSpPr>
          <p:cNvPr id="3" name="Group 3"/>
          <p:cNvGrpSpPr/>
          <p:nvPr/>
        </p:nvGrpSpPr>
        <p:grpSpPr>
          <a:xfrm>
            <a:off x="4104519" y="2346635"/>
            <a:ext cx="995401" cy="99540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9E9E9"/>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15593" y="1956613"/>
            <a:ext cx="1261995" cy="138542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72278" y="4450526"/>
            <a:ext cx="748625" cy="687374"/>
          </a:xfrm>
          <a:prstGeom prst="rect">
            <a:avLst/>
          </a:prstGeom>
        </p:spPr>
      </p:pic>
      <p:sp>
        <p:nvSpPr>
          <p:cNvPr id="7" name="TextBox 7"/>
          <p:cNvSpPr txBox="1"/>
          <p:nvPr/>
        </p:nvSpPr>
        <p:spPr>
          <a:xfrm>
            <a:off x="1318149" y="3489459"/>
            <a:ext cx="5805071" cy="361830"/>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Working Tree</a:t>
            </a:r>
          </a:p>
        </p:txBody>
      </p:sp>
      <p:sp>
        <p:nvSpPr>
          <p:cNvPr id="8" name="TextBox 8"/>
          <p:cNvSpPr txBox="1"/>
          <p:nvPr/>
        </p:nvSpPr>
        <p:spPr>
          <a:xfrm>
            <a:off x="3839479" y="3489459"/>
            <a:ext cx="5805071" cy="361830"/>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Staging Area</a:t>
            </a:r>
          </a:p>
        </p:txBody>
      </p:sp>
      <p:sp>
        <p:nvSpPr>
          <p:cNvPr id="9" name="TextBox 9"/>
          <p:cNvSpPr txBox="1"/>
          <p:nvPr/>
        </p:nvSpPr>
        <p:spPr>
          <a:xfrm>
            <a:off x="5931745" y="3489459"/>
            <a:ext cx="5805071" cy="361830"/>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Local Repository</a:t>
            </a:r>
          </a:p>
        </p:txBody>
      </p:sp>
      <p:sp>
        <p:nvSpPr>
          <p:cNvPr id="10" name="TextBox 10"/>
          <p:cNvSpPr txBox="1"/>
          <p:nvPr/>
        </p:nvSpPr>
        <p:spPr>
          <a:xfrm>
            <a:off x="9289465" y="3489459"/>
            <a:ext cx="5805071" cy="361830"/>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Remote Repository</a:t>
            </a:r>
          </a:p>
        </p:txBody>
      </p:sp>
      <p:sp>
        <p:nvSpPr>
          <p:cNvPr id="11" name="AutoShape 11"/>
          <p:cNvSpPr/>
          <p:nvPr/>
        </p:nvSpPr>
        <p:spPr>
          <a:xfrm>
            <a:off x="1365479" y="4227082"/>
            <a:ext cx="6328746" cy="0"/>
          </a:xfrm>
          <a:prstGeom prst="line">
            <a:avLst/>
          </a:prstGeom>
          <a:ln w="47625" cap="rnd">
            <a:solidFill>
              <a:srgbClr val="6314BC"/>
            </a:solidFill>
            <a:prstDash val="solid"/>
            <a:headEnd type="none" w="sm" len="sm"/>
            <a:tailEnd type="none" w="sm" len="sm"/>
          </a:ln>
        </p:spPr>
      </p:sp>
      <p:sp>
        <p:nvSpPr>
          <p:cNvPr id="12" name="AutoShape 12"/>
          <p:cNvSpPr/>
          <p:nvPr/>
        </p:nvSpPr>
        <p:spPr>
          <a:xfrm rot="-2375195">
            <a:off x="7574540" y="4022510"/>
            <a:ext cx="653479" cy="0"/>
          </a:xfrm>
          <a:prstGeom prst="line">
            <a:avLst/>
          </a:prstGeom>
          <a:ln w="47625" cap="rnd">
            <a:solidFill>
              <a:srgbClr val="6314BC"/>
            </a:solidFill>
            <a:prstDash val="solid"/>
            <a:headEnd type="none" w="sm" len="sm"/>
            <a:tailEnd type="none" w="sm" len="sm"/>
          </a:ln>
        </p:spPr>
      </p:sp>
      <p:sp>
        <p:nvSpPr>
          <p:cNvPr id="13" name="AutoShape 13"/>
          <p:cNvSpPr/>
          <p:nvPr/>
        </p:nvSpPr>
        <p:spPr>
          <a:xfrm rot="-7313235">
            <a:off x="900577" y="3957140"/>
            <a:ext cx="653479" cy="0"/>
          </a:xfrm>
          <a:prstGeom prst="line">
            <a:avLst/>
          </a:prstGeom>
          <a:ln w="47625" cap="rnd">
            <a:solidFill>
              <a:srgbClr val="6314BC"/>
            </a:solidFill>
            <a:prstDash val="solid"/>
            <a:headEnd type="none" w="sm" len="sm"/>
            <a:tailEnd type="none" w="sm" len="sm"/>
          </a:ln>
        </p:spPr>
      </p:sp>
      <p:sp>
        <p:nvSpPr>
          <p:cNvPr id="14" name="AutoShape 14"/>
          <p:cNvSpPr/>
          <p:nvPr/>
        </p:nvSpPr>
        <p:spPr>
          <a:xfrm>
            <a:off x="9200796" y="3973015"/>
            <a:ext cx="2377023" cy="0"/>
          </a:xfrm>
          <a:prstGeom prst="line">
            <a:avLst/>
          </a:prstGeom>
          <a:ln w="47625" cap="rnd">
            <a:solidFill>
              <a:srgbClr val="3D80B2"/>
            </a:solidFill>
            <a:prstDash val="solid"/>
            <a:headEnd type="none" w="sm" len="sm"/>
            <a:tailEnd type="none" w="sm" len="sm"/>
          </a:ln>
        </p:spPr>
      </p:sp>
      <p:sp>
        <p:nvSpPr>
          <p:cNvPr id="15" name="AutoShape 15"/>
          <p:cNvSpPr/>
          <p:nvPr/>
        </p:nvSpPr>
        <p:spPr>
          <a:xfrm rot="-3237509">
            <a:off x="11384541" y="3724415"/>
            <a:ext cx="653479" cy="0"/>
          </a:xfrm>
          <a:prstGeom prst="line">
            <a:avLst/>
          </a:prstGeom>
          <a:ln w="47625" cap="rnd">
            <a:solidFill>
              <a:srgbClr val="3D80B2"/>
            </a:solidFill>
            <a:prstDash val="solid"/>
            <a:headEnd type="none" w="sm" len="sm"/>
            <a:tailEnd type="none" w="sm" len="sm"/>
          </a:ln>
        </p:spPr>
      </p:sp>
      <p:sp>
        <p:nvSpPr>
          <p:cNvPr id="16" name="AutoShape 16"/>
          <p:cNvSpPr/>
          <p:nvPr/>
        </p:nvSpPr>
        <p:spPr>
          <a:xfrm rot="-7313235">
            <a:off x="8776646" y="3736693"/>
            <a:ext cx="653479" cy="0"/>
          </a:xfrm>
          <a:prstGeom prst="line">
            <a:avLst/>
          </a:prstGeom>
          <a:ln w="47625" cap="rnd">
            <a:solidFill>
              <a:srgbClr val="377CA5"/>
            </a:solidFill>
            <a:prstDash val="solid"/>
            <a:headEnd type="none" w="sm" len="sm"/>
            <a:tailEnd type="none" w="sm" len="sm"/>
          </a:ln>
        </p:spPr>
      </p:sp>
      <p:sp>
        <p:nvSpPr>
          <p:cNvPr id="17" name="AutoShape 17"/>
          <p:cNvSpPr/>
          <p:nvPr/>
        </p:nvSpPr>
        <p:spPr>
          <a:xfrm rot="-5454526">
            <a:off x="4413422" y="4466381"/>
            <a:ext cx="415938" cy="0"/>
          </a:xfrm>
          <a:prstGeom prst="line">
            <a:avLst/>
          </a:prstGeom>
          <a:ln w="47625" cap="rnd">
            <a:solidFill>
              <a:srgbClr val="9354CC"/>
            </a:solidFill>
            <a:prstDash val="sysDot"/>
            <a:headEnd type="none" w="sm" len="sm"/>
            <a:tailEnd type="none" w="sm" len="sm"/>
          </a:ln>
        </p:spPr>
      </p:sp>
      <p:sp>
        <p:nvSpPr>
          <p:cNvPr id="18" name="AutoShape 18"/>
          <p:cNvSpPr/>
          <p:nvPr/>
        </p:nvSpPr>
        <p:spPr>
          <a:xfrm rot="-5454526">
            <a:off x="11169206" y="4226455"/>
            <a:ext cx="415938" cy="0"/>
          </a:xfrm>
          <a:prstGeom prst="line">
            <a:avLst/>
          </a:prstGeom>
          <a:ln w="47625" cap="rnd">
            <a:solidFill>
              <a:srgbClr val="1543AA"/>
            </a:solidFill>
            <a:prstDash val="sysDot"/>
            <a:headEnd type="none" w="sm" len="sm"/>
            <a:tailEnd type="none" w="sm" len="sm"/>
          </a:ln>
        </p:spPr>
      </p:sp>
      <p:sp>
        <p:nvSpPr>
          <p:cNvPr id="19" name="AutoShape 19"/>
          <p:cNvSpPr/>
          <p:nvPr/>
        </p:nvSpPr>
        <p:spPr>
          <a:xfrm rot="-5454526">
            <a:off x="9250330" y="4211207"/>
            <a:ext cx="415938" cy="0"/>
          </a:xfrm>
          <a:prstGeom prst="line">
            <a:avLst/>
          </a:prstGeom>
          <a:ln w="47625" cap="rnd">
            <a:solidFill>
              <a:srgbClr val="1543AA"/>
            </a:solidFill>
            <a:prstDash val="sysDot"/>
            <a:headEnd type="none" w="sm" len="sm"/>
            <a:tailEnd type="none" w="sm" len="sm"/>
          </a:ln>
        </p:spPr>
      </p:sp>
      <p:grpSp>
        <p:nvGrpSpPr>
          <p:cNvPr id="20" name="Group 20"/>
          <p:cNvGrpSpPr/>
          <p:nvPr/>
        </p:nvGrpSpPr>
        <p:grpSpPr>
          <a:xfrm>
            <a:off x="3724718" y="4761432"/>
            <a:ext cx="2280865" cy="447448"/>
            <a:chOff x="0" y="0"/>
            <a:chExt cx="3859504" cy="757137"/>
          </a:xfrm>
        </p:grpSpPr>
        <p:sp>
          <p:nvSpPr>
            <p:cNvPr id="21" name="Freeform 21"/>
            <p:cNvSpPr/>
            <p:nvPr/>
          </p:nvSpPr>
          <p:spPr>
            <a:xfrm>
              <a:off x="0" y="0"/>
              <a:ext cx="3859504" cy="757137"/>
            </a:xfrm>
            <a:custGeom>
              <a:avLst/>
              <a:gdLst/>
              <a:ahLst/>
              <a:cxnLst/>
              <a:rect l="l" t="t" r="r" b="b"/>
              <a:pathLst>
                <a:path w="3859504" h="757137">
                  <a:moveTo>
                    <a:pt x="3735044" y="59690"/>
                  </a:moveTo>
                  <a:cubicBezTo>
                    <a:pt x="3770604" y="59690"/>
                    <a:pt x="3799814" y="88900"/>
                    <a:pt x="3799814" y="124460"/>
                  </a:cubicBezTo>
                  <a:lnTo>
                    <a:pt x="3799814" y="632677"/>
                  </a:lnTo>
                  <a:cubicBezTo>
                    <a:pt x="3799814" y="668237"/>
                    <a:pt x="3770604" y="697447"/>
                    <a:pt x="3735044" y="697447"/>
                  </a:cubicBezTo>
                  <a:lnTo>
                    <a:pt x="124460" y="697447"/>
                  </a:lnTo>
                  <a:cubicBezTo>
                    <a:pt x="88900" y="697447"/>
                    <a:pt x="59690" y="668237"/>
                    <a:pt x="59690" y="632677"/>
                  </a:cubicBezTo>
                  <a:lnTo>
                    <a:pt x="59690" y="124460"/>
                  </a:lnTo>
                  <a:cubicBezTo>
                    <a:pt x="59690" y="88900"/>
                    <a:pt x="88900" y="59690"/>
                    <a:pt x="124460" y="59690"/>
                  </a:cubicBezTo>
                  <a:lnTo>
                    <a:pt x="3735044" y="59690"/>
                  </a:lnTo>
                  <a:moveTo>
                    <a:pt x="3735044" y="0"/>
                  </a:moveTo>
                  <a:lnTo>
                    <a:pt x="124460" y="0"/>
                  </a:lnTo>
                  <a:cubicBezTo>
                    <a:pt x="55880" y="0"/>
                    <a:pt x="0" y="55880"/>
                    <a:pt x="0" y="124460"/>
                  </a:cubicBezTo>
                  <a:lnTo>
                    <a:pt x="0" y="632677"/>
                  </a:lnTo>
                  <a:cubicBezTo>
                    <a:pt x="0" y="701257"/>
                    <a:pt x="55880" y="757137"/>
                    <a:pt x="124460" y="757137"/>
                  </a:cubicBezTo>
                  <a:lnTo>
                    <a:pt x="3735044" y="757137"/>
                  </a:lnTo>
                  <a:cubicBezTo>
                    <a:pt x="3803624" y="757137"/>
                    <a:pt x="3859504" y="701257"/>
                    <a:pt x="3859504" y="632677"/>
                  </a:cubicBezTo>
                  <a:lnTo>
                    <a:pt x="3859504" y="124460"/>
                  </a:lnTo>
                  <a:cubicBezTo>
                    <a:pt x="3859504" y="55880"/>
                    <a:pt x="3803624" y="0"/>
                    <a:pt x="3735044" y="0"/>
                  </a:cubicBezTo>
                  <a:close/>
                </a:path>
              </a:pathLst>
            </a:custGeom>
            <a:solidFill>
              <a:srgbClr val="C6D0F5"/>
            </a:solidFill>
          </p:spPr>
        </p:sp>
      </p:grpSp>
      <p:sp>
        <p:nvSpPr>
          <p:cNvPr id="22" name="AutoShape 22"/>
          <p:cNvSpPr/>
          <p:nvPr/>
        </p:nvSpPr>
        <p:spPr>
          <a:xfrm rot="-5454526">
            <a:off x="10238622" y="4226455"/>
            <a:ext cx="415938" cy="0"/>
          </a:xfrm>
          <a:prstGeom prst="line">
            <a:avLst/>
          </a:prstGeom>
          <a:ln w="47625" cap="rnd">
            <a:solidFill>
              <a:srgbClr val="224C8D"/>
            </a:solidFill>
            <a:prstDash val="sysDot"/>
            <a:headEnd type="none" w="sm" len="sm"/>
            <a:tailEnd type="none" w="sm" len="sm"/>
          </a:ln>
        </p:spPr>
      </p:sp>
      <p:pic>
        <p:nvPicPr>
          <p:cNvPr id="23" name="Picture 23"/>
          <p:cNvPicPr>
            <a:picLocks noChangeAspect="1"/>
          </p:cNvPicPr>
          <p:nvPr/>
        </p:nvPicPr>
        <p:blipFill>
          <a:blip r:embed="rId6"/>
          <a:srcRect/>
          <a:stretch>
            <a:fillRect/>
          </a:stretch>
        </p:blipFill>
        <p:spPr>
          <a:xfrm>
            <a:off x="11080126" y="4531330"/>
            <a:ext cx="672832" cy="606569"/>
          </a:xfrm>
          <a:prstGeom prst="rect">
            <a:avLst/>
          </a:prstGeom>
        </p:spPr>
      </p:pic>
      <p:pic>
        <p:nvPicPr>
          <p:cNvPr id="24" name="Picture 24"/>
          <p:cNvPicPr>
            <a:picLocks noChangeAspect="1"/>
          </p:cNvPicPr>
          <p:nvPr/>
        </p:nvPicPr>
        <p:blipFill>
          <a:blip r:embed="rId7"/>
          <a:srcRect l="13267" t="11784" r="11711" b="10236"/>
          <a:stretch>
            <a:fillRect/>
          </a:stretch>
        </p:blipFill>
        <p:spPr>
          <a:xfrm>
            <a:off x="9103386" y="4435277"/>
            <a:ext cx="675969" cy="702623"/>
          </a:xfrm>
          <a:prstGeom prst="rect">
            <a:avLst/>
          </a:prstGeom>
        </p:spPr>
      </p:pic>
      <p:pic>
        <p:nvPicPr>
          <p:cNvPr id="25" name="Picture 25"/>
          <p:cNvPicPr>
            <a:picLocks noChangeAspect="1"/>
          </p:cNvPicPr>
          <p:nvPr/>
        </p:nvPicPr>
        <p:blipFill>
          <a:blip r:embed="rId8"/>
          <a:srcRect/>
          <a:stretch>
            <a:fillRect/>
          </a:stretch>
        </p:blipFill>
        <p:spPr>
          <a:xfrm>
            <a:off x="1583003" y="2386972"/>
            <a:ext cx="959328" cy="955064"/>
          </a:xfrm>
          <a:prstGeom prst="rect">
            <a:avLst/>
          </a:prstGeom>
        </p:spPr>
      </p:pic>
      <p:pic>
        <p:nvPicPr>
          <p:cNvPr id="26" name="Picture 26"/>
          <p:cNvPicPr>
            <a:picLocks noChangeAspect="1"/>
          </p:cNvPicPr>
          <p:nvPr/>
        </p:nvPicPr>
        <p:blipFill>
          <a:blip r:embed="rId9"/>
          <a:srcRect b="8629"/>
          <a:stretch>
            <a:fillRect/>
          </a:stretch>
        </p:blipFill>
        <p:spPr>
          <a:xfrm>
            <a:off x="6324699" y="2314892"/>
            <a:ext cx="1115271" cy="1099224"/>
          </a:xfrm>
          <a:prstGeom prst="rect">
            <a:avLst/>
          </a:prstGeom>
        </p:spPr>
      </p:pic>
      <p:sp>
        <p:nvSpPr>
          <p:cNvPr id="27" name="TextBox 27"/>
          <p:cNvSpPr txBox="1"/>
          <p:nvPr/>
        </p:nvSpPr>
        <p:spPr>
          <a:xfrm>
            <a:off x="-767161" y="423800"/>
            <a:ext cx="7214079" cy="690958"/>
          </a:xfrm>
          <a:prstGeom prst="rect">
            <a:avLst/>
          </a:prstGeom>
        </p:spPr>
        <p:txBody>
          <a:bodyPr lIns="0" tIns="0" rIns="0" bIns="0" rtlCol="0" anchor="t">
            <a:spAutoFit/>
          </a:bodyPr>
          <a:lstStyle/>
          <a:p>
            <a:pPr algn="ctr">
              <a:lnSpc>
                <a:spcPts val="5918"/>
              </a:lnSpc>
            </a:pPr>
            <a:r>
              <a:rPr lang="en-US" sz="4228">
                <a:solidFill>
                  <a:srgbClr val="1543AA"/>
                </a:solidFill>
                <a:latin typeface="Faustina SemiBold Bold"/>
              </a:rPr>
              <a:t>LOCATIONS OF GIT</a:t>
            </a:r>
          </a:p>
        </p:txBody>
      </p:sp>
      <p:sp>
        <p:nvSpPr>
          <p:cNvPr id="28" name="TextBox 28"/>
          <p:cNvSpPr txBox="1"/>
          <p:nvPr/>
        </p:nvSpPr>
        <p:spPr>
          <a:xfrm>
            <a:off x="4104519" y="2487772"/>
            <a:ext cx="822926" cy="153888"/>
          </a:xfrm>
          <a:prstGeom prst="rect">
            <a:avLst/>
          </a:prstGeom>
        </p:spPr>
        <p:txBody>
          <a:bodyPr lIns="0" tIns="0" rIns="0" bIns="0" rtlCol="0" anchor="t">
            <a:spAutoFit/>
          </a:bodyPr>
          <a:lstStyle/>
          <a:p>
            <a:pPr algn="ctr">
              <a:lnSpc>
                <a:spcPts val="1316"/>
              </a:lnSpc>
            </a:pPr>
            <a:r>
              <a:rPr lang="en-US" sz="940">
                <a:solidFill>
                  <a:srgbClr val="000000"/>
                </a:solidFill>
                <a:latin typeface="Raleway"/>
              </a:rPr>
              <a:t>a457 fileA</a:t>
            </a:r>
          </a:p>
        </p:txBody>
      </p:sp>
      <p:sp>
        <p:nvSpPr>
          <p:cNvPr id="29" name="TextBox 29"/>
          <p:cNvSpPr txBox="1"/>
          <p:nvPr/>
        </p:nvSpPr>
        <p:spPr>
          <a:xfrm>
            <a:off x="4104519" y="2684253"/>
            <a:ext cx="822926" cy="153888"/>
          </a:xfrm>
          <a:prstGeom prst="rect">
            <a:avLst/>
          </a:prstGeom>
        </p:spPr>
        <p:txBody>
          <a:bodyPr lIns="0" tIns="0" rIns="0" bIns="0" rtlCol="0" anchor="t">
            <a:spAutoFit/>
          </a:bodyPr>
          <a:lstStyle/>
          <a:p>
            <a:pPr algn="ctr">
              <a:lnSpc>
                <a:spcPts val="1316"/>
              </a:lnSpc>
            </a:pPr>
            <a:r>
              <a:rPr lang="en-US" sz="940">
                <a:solidFill>
                  <a:srgbClr val="000000"/>
                </a:solidFill>
                <a:latin typeface="Raleway"/>
              </a:rPr>
              <a:t>c671 dirB</a:t>
            </a:r>
          </a:p>
        </p:txBody>
      </p:sp>
      <p:sp>
        <p:nvSpPr>
          <p:cNvPr id="30" name="TextBox 30"/>
          <p:cNvSpPr txBox="1"/>
          <p:nvPr/>
        </p:nvSpPr>
        <p:spPr>
          <a:xfrm>
            <a:off x="3839479" y="4774171"/>
            <a:ext cx="5805071" cy="361830"/>
          </a:xfrm>
          <a:prstGeom prst="rect">
            <a:avLst/>
          </a:prstGeom>
        </p:spPr>
        <p:txBody>
          <a:bodyPr lIns="0" tIns="0" rIns="0" bIns="0" rtlCol="0" anchor="t">
            <a:spAutoFit/>
          </a:bodyPr>
          <a:lstStyle/>
          <a:p>
            <a:pPr>
              <a:lnSpc>
                <a:spcPts val="3052"/>
              </a:lnSpc>
            </a:pPr>
            <a:r>
              <a:rPr lang="en-US" sz="2180" dirty="0">
                <a:solidFill>
                  <a:srgbClr val="000000"/>
                </a:solidFill>
                <a:latin typeface="Faustina Regular Bold"/>
              </a:rPr>
              <a:t>Project Directory</a:t>
            </a:r>
          </a:p>
        </p:txBody>
      </p:sp>
      <p:grpSp>
        <p:nvGrpSpPr>
          <p:cNvPr id="31" name="Group 20">
            <a:extLst>
              <a:ext uri="{FF2B5EF4-FFF2-40B4-BE49-F238E27FC236}">
                <a16:creationId xmlns:a16="http://schemas.microsoft.com/office/drawing/2014/main" id="{70497880-5369-7CC2-4250-85CA49BB7C89}"/>
              </a:ext>
            </a:extLst>
          </p:cNvPr>
          <p:cNvGrpSpPr/>
          <p:nvPr/>
        </p:nvGrpSpPr>
        <p:grpSpPr>
          <a:xfrm>
            <a:off x="3732994" y="4762990"/>
            <a:ext cx="2280865" cy="447448"/>
            <a:chOff x="0" y="0"/>
            <a:chExt cx="3859504" cy="757137"/>
          </a:xfrm>
        </p:grpSpPr>
        <p:sp>
          <p:nvSpPr>
            <p:cNvPr id="32" name="Freeform 21">
              <a:extLst>
                <a:ext uri="{FF2B5EF4-FFF2-40B4-BE49-F238E27FC236}">
                  <a16:creationId xmlns:a16="http://schemas.microsoft.com/office/drawing/2014/main" id="{B937EBE8-C77E-1D1E-B949-335AE0B13EF1}"/>
                </a:ext>
              </a:extLst>
            </p:cNvPr>
            <p:cNvSpPr/>
            <p:nvPr/>
          </p:nvSpPr>
          <p:spPr>
            <a:xfrm>
              <a:off x="0" y="0"/>
              <a:ext cx="3859504" cy="757137"/>
            </a:xfrm>
            <a:custGeom>
              <a:avLst/>
              <a:gdLst/>
              <a:ahLst/>
              <a:cxnLst/>
              <a:rect l="l" t="t" r="r" b="b"/>
              <a:pathLst>
                <a:path w="3859504" h="757137">
                  <a:moveTo>
                    <a:pt x="3735044" y="59690"/>
                  </a:moveTo>
                  <a:cubicBezTo>
                    <a:pt x="3770604" y="59690"/>
                    <a:pt x="3799814" y="88900"/>
                    <a:pt x="3799814" y="124460"/>
                  </a:cubicBezTo>
                  <a:lnTo>
                    <a:pt x="3799814" y="632677"/>
                  </a:lnTo>
                  <a:cubicBezTo>
                    <a:pt x="3799814" y="668237"/>
                    <a:pt x="3770604" y="697447"/>
                    <a:pt x="3735044" y="697447"/>
                  </a:cubicBezTo>
                  <a:lnTo>
                    <a:pt x="124460" y="697447"/>
                  </a:lnTo>
                  <a:cubicBezTo>
                    <a:pt x="88900" y="697447"/>
                    <a:pt x="59690" y="668237"/>
                    <a:pt x="59690" y="632677"/>
                  </a:cubicBezTo>
                  <a:lnTo>
                    <a:pt x="59690" y="124460"/>
                  </a:lnTo>
                  <a:cubicBezTo>
                    <a:pt x="59690" y="88900"/>
                    <a:pt x="88900" y="59690"/>
                    <a:pt x="124460" y="59690"/>
                  </a:cubicBezTo>
                  <a:lnTo>
                    <a:pt x="3735044" y="59690"/>
                  </a:lnTo>
                  <a:moveTo>
                    <a:pt x="3735044" y="0"/>
                  </a:moveTo>
                  <a:lnTo>
                    <a:pt x="124460" y="0"/>
                  </a:lnTo>
                  <a:cubicBezTo>
                    <a:pt x="55880" y="0"/>
                    <a:pt x="0" y="55880"/>
                    <a:pt x="0" y="124460"/>
                  </a:cubicBezTo>
                  <a:lnTo>
                    <a:pt x="0" y="632677"/>
                  </a:lnTo>
                  <a:cubicBezTo>
                    <a:pt x="0" y="701257"/>
                    <a:pt x="55880" y="757137"/>
                    <a:pt x="124460" y="757137"/>
                  </a:cubicBezTo>
                  <a:lnTo>
                    <a:pt x="3735044" y="757137"/>
                  </a:lnTo>
                  <a:cubicBezTo>
                    <a:pt x="3803624" y="757137"/>
                    <a:pt x="3859504" y="701257"/>
                    <a:pt x="3859504" y="632677"/>
                  </a:cubicBezTo>
                  <a:lnTo>
                    <a:pt x="3859504" y="124460"/>
                  </a:lnTo>
                  <a:cubicBezTo>
                    <a:pt x="3859504" y="55880"/>
                    <a:pt x="3803624" y="0"/>
                    <a:pt x="3735044" y="0"/>
                  </a:cubicBezTo>
                  <a:close/>
                </a:path>
              </a:pathLst>
            </a:custGeom>
            <a:solidFill>
              <a:srgbClr val="C6D0F5"/>
            </a:solidFill>
          </p:spPr>
        </p:sp>
      </p:grpSp>
      <p:sp>
        <p:nvSpPr>
          <p:cNvPr id="33" name="TextBox 30">
            <a:extLst>
              <a:ext uri="{FF2B5EF4-FFF2-40B4-BE49-F238E27FC236}">
                <a16:creationId xmlns:a16="http://schemas.microsoft.com/office/drawing/2014/main" id="{4B62CDAC-CCB7-6A66-85A5-8C70C8E623DD}"/>
              </a:ext>
            </a:extLst>
          </p:cNvPr>
          <p:cNvSpPr txBox="1"/>
          <p:nvPr/>
        </p:nvSpPr>
        <p:spPr>
          <a:xfrm>
            <a:off x="3847755" y="4775729"/>
            <a:ext cx="5805071" cy="361830"/>
          </a:xfrm>
          <a:prstGeom prst="rect">
            <a:avLst/>
          </a:prstGeom>
        </p:spPr>
        <p:txBody>
          <a:bodyPr lIns="0" tIns="0" rIns="0" bIns="0" rtlCol="0" anchor="t">
            <a:spAutoFit/>
          </a:bodyPr>
          <a:lstStyle/>
          <a:p>
            <a:pPr>
              <a:lnSpc>
                <a:spcPts val="3052"/>
              </a:lnSpc>
            </a:pPr>
            <a:r>
              <a:rPr lang="en-US" sz="2180" dirty="0">
                <a:solidFill>
                  <a:srgbClr val="000000"/>
                </a:solidFill>
                <a:latin typeface="Faustina Regular Bold"/>
              </a:rPr>
              <a:t>Project Directory</a:t>
            </a:r>
          </a:p>
        </p:txBody>
      </p:sp>
      <p:sp>
        <p:nvSpPr>
          <p:cNvPr id="34" name="AutoShape 17">
            <a:extLst>
              <a:ext uri="{FF2B5EF4-FFF2-40B4-BE49-F238E27FC236}">
                <a16:creationId xmlns:a16="http://schemas.microsoft.com/office/drawing/2014/main" id="{9FBC0303-BC91-BB87-C3B3-D4DAE8E78BBA}"/>
              </a:ext>
            </a:extLst>
          </p:cNvPr>
          <p:cNvSpPr/>
          <p:nvPr/>
        </p:nvSpPr>
        <p:spPr>
          <a:xfrm rot="-5454526">
            <a:off x="4413421" y="4466381"/>
            <a:ext cx="415938" cy="0"/>
          </a:xfrm>
          <a:prstGeom prst="line">
            <a:avLst/>
          </a:prstGeom>
          <a:ln w="47625" cap="rnd">
            <a:solidFill>
              <a:srgbClr val="9354CC"/>
            </a:solidFill>
            <a:prstDash val="sysDot"/>
            <a:headEnd type="none" w="sm" len="sm"/>
            <a:tailEnd type="none" w="sm" len="sm"/>
          </a:ln>
        </p:spPr>
      </p:sp>
      <p:grpSp>
        <p:nvGrpSpPr>
          <p:cNvPr id="35" name="Group 20">
            <a:extLst>
              <a:ext uri="{FF2B5EF4-FFF2-40B4-BE49-F238E27FC236}">
                <a16:creationId xmlns:a16="http://schemas.microsoft.com/office/drawing/2014/main" id="{3BF0BE08-17FE-FD2F-2A8D-EBFDA87D4F69}"/>
              </a:ext>
            </a:extLst>
          </p:cNvPr>
          <p:cNvGrpSpPr/>
          <p:nvPr/>
        </p:nvGrpSpPr>
        <p:grpSpPr>
          <a:xfrm>
            <a:off x="3732993" y="4762990"/>
            <a:ext cx="2280865" cy="447448"/>
            <a:chOff x="0" y="0"/>
            <a:chExt cx="3859504" cy="757137"/>
          </a:xfrm>
        </p:grpSpPr>
        <p:sp>
          <p:nvSpPr>
            <p:cNvPr id="36" name="Freeform 21">
              <a:extLst>
                <a:ext uri="{FF2B5EF4-FFF2-40B4-BE49-F238E27FC236}">
                  <a16:creationId xmlns:a16="http://schemas.microsoft.com/office/drawing/2014/main" id="{8CCD28D6-DEFF-2401-24C5-AF1C17F50CA8}"/>
                </a:ext>
              </a:extLst>
            </p:cNvPr>
            <p:cNvSpPr/>
            <p:nvPr/>
          </p:nvSpPr>
          <p:spPr>
            <a:xfrm>
              <a:off x="0" y="0"/>
              <a:ext cx="3859504" cy="757137"/>
            </a:xfrm>
            <a:custGeom>
              <a:avLst/>
              <a:gdLst/>
              <a:ahLst/>
              <a:cxnLst/>
              <a:rect l="l" t="t" r="r" b="b"/>
              <a:pathLst>
                <a:path w="3859504" h="757137">
                  <a:moveTo>
                    <a:pt x="3735044" y="59690"/>
                  </a:moveTo>
                  <a:cubicBezTo>
                    <a:pt x="3770604" y="59690"/>
                    <a:pt x="3799814" y="88900"/>
                    <a:pt x="3799814" y="124460"/>
                  </a:cubicBezTo>
                  <a:lnTo>
                    <a:pt x="3799814" y="632677"/>
                  </a:lnTo>
                  <a:cubicBezTo>
                    <a:pt x="3799814" y="668237"/>
                    <a:pt x="3770604" y="697447"/>
                    <a:pt x="3735044" y="697447"/>
                  </a:cubicBezTo>
                  <a:lnTo>
                    <a:pt x="124460" y="697447"/>
                  </a:lnTo>
                  <a:cubicBezTo>
                    <a:pt x="88900" y="697447"/>
                    <a:pt x="59690" y="668237"/>
                    <a:pt x="59690" y="632677"/>
                  </a:cubicBezTo>
                  <a:lnTo>
                    <a:pt x="59690" y="124460"/>
                  </a:lnTo>
                  <a:cubicBezTo>
                    <a:pt x="59690" y="88900"/>
                    <a:pt x="88900" y="59690"/>
                    <a:pt x="124460" y="59690"/>
                  </a:cubicBezTo>
                  <a:lnTo>
                    <a:pt x="3735044" y="59690"/>
                  </a:lnTo>
                  <a:moveTo>
                    <a:pt x="3735044" y="0"/>
                  </a:moveTo>
                  <a:lnTo>
                    <a:pt x="124460" y="0"/>
                  </a:lnTo>
                  <a:cubicBezTo>
                    <a:pt x="55880" y="0"/>
                    <a:pt x="0" y="55880"/>
                    <a:pt x="0" y="124460"/>
                  </a:cubicBezTo>
                  <a:lnTo>
                    <a:pt x="0" y="632677"/>
                  </a:lnTo>
                  <a:cubicBezTo>
                    <a:pt x="0" y="701257"/>
                    <a:pt x="55880" y="757137"/>
                    <a:pt x="124460" y="757137"/>
                  </a:cubicBezTo>
                  <a:lnTo>
                    <a:pt x="3735044" y="757137"/>
                  </a:lnTo>
                  <a:cubicBezTo>
                    <a:pt x="3803624" y="757137"/>
                    <a:pt x="3859504" y="701257"/>
                    <a:pt x="3859504" y="632677"/>
                  </a:cubicBezTo>
                  <a:lnTo>
                    <a:pt x="3859504" y="124460"/>
                  </a:lnTo>
                  <a:cubicBezTo>
                    <a:pt x="3859504" y="55880"/>
                    <a:pt x="3803624" y="0"/>
                    <a:pt x="3735044" y="0"/>
                  </a:cubicBezTo>
                  <a:close/>
                </a:path>
              </a:pathLst>
            </a:custGeom>
            <a:solidFill>
              <a:srgbClr val="C6D0F5"/>
            </a:solidFill>
          </p:spPr>
        </p:sp>
      </p:grpSp>
      <p:sp>
        <p:nvSpPr>
          <p:cNvPr id="37" name="TextBox 30">
            <a:extLst>
              <a:ext uri="{FF2B5EF4-FFF2-40B4-BE49-F238E27FC236}">
                <a16:creationId xmlns:a16="http://schemas.microsoft.com/office/drawing/2014/main" id="{6E10D715-16D2-056D-9F87-6C6728A21D52}"/>
              </a:ext>
            </a:extLst>
          </p:cNvPr>
          <p:cNvSpPr txBox="1"/>
          <p:nvPr/>
        </p:nvSpPr>
        <p:spPr>
          <a:xfrm>
            <a:off x="3847754" y="4775729"/>
            <a:ext cx="5805071" cy="361830"/>
          </a:xfrm>
          <a:prstGeom prst="rect">
            <a:avLst/>
          </a:prstGeom>
        </p:spPr>
        <p:txBody>
          <a:bodyPr lIns="0" tIns="0" rIns="0" bIns="0" rtlCol="0" anchor="t">
            <a:spAutoFit/>
          </a:bodyPr>
          <a:lstStyle/>
          <a:p>
            <a:pPr>
              <a:lnSpc>
                <a:spcPts val="3052"/>
              </a:lnSpc>
            </a:pPr>
            <a:r>
              <a:rPr lang="en-US" sz="2180" dirty="0">
                <a:solidFill>
                  <a:srgbClr val="000000"/>
                </a:solidFill>
                <a:latin typeface="Faustina Regular Bold"/>
              </a:rPr>
              <a:t>Project Directory</a:t>
            </a:r>
          </a:p>
        </p:txBody>
      </p:sp>
      <p:sp>
        <p:nvSpPr>
          <p:cNvPr id="38" name="AutoShape 19">
            <a:extLst>
              <a:ext uri="{FF2B5EF4-FFF2-40B4-BE49-F238E27FC236}">
                <a16:creationId xmlns:a16="http://schemas.microsoft.com/office/drawing/2014/main" id="{FD13C1A3-A9B6-9D99-C295-2E6180A134B4}"/>
              </a:ext>
            </a:extLst>
          </p:cNvPr>
          <p:cNvSpPr/>
          <p:nvPr/>
        </p:nvSpPr>
        <p:spPr>
          <a:xfrm rot="-5454526">
            <a:off x="9250330" y="4210328"/>
            <a:ext cx="415938" cy="0"/>
          </a:xfrm>
          <a:prstGeom prst="line">
            <a:avLst/>
          </a:prstGeom>
          <a:ln w="47625" cap="rnd">
            <a:solidFill>
              <a:srgbClr val="1543AA"/>
            </a:solidFill>
            <a:prstDash val="sysDot"/>
            <a:headEnd type="none" w="sm" len="sm"/>
            <a:tailEnd type="none" w="sm" len="sm"/>
          </a:ln>
        </p:spPr>
      </p:sp>
      <p:pic>
        <p:nvPicPr>
          <p:cNvPr id="39" name="Picture 24">
            <a:extLst>
              <a:ext uri="{FF2B5EF4-FFF2-40B4-BE49-F238E27FC236}">
                <a16:creationId xmlns:a16="http://schemas.microsoft.com/office/drawing/2014/main" id="{10B3E140-E4D5-9E60-362D-99BE30400193}"/>
              </a:ext>
            </a:extLst>
          </p:cNvPr>
          <p:cNvPicPr>
            <a:picLocks noChangeAspect="1"/>
          </p:cNvPicPr>
          <p:nvPr/>
        </p:nvPicPr>
        <p:blipFill>
          <a:blip r:embed="rId7"/>
          <a:srcRect l="13267" t="11784" r="11711" b="10236"/>
          <a:stretch>
            <a:fillRect/>
          </a:stretch>
        </p:blipFill>
        <p:spPr>
          <a:xfrm>
            <a:off x="9103386" y="4434398"/>
            <a:ext cx="675969" cy="702623"/>
          </a:xfrm>
          <a:prstGeom prst="rect">
            <a:avLst/>
          </a:prstGeom>
        </p:spPr>
      </p:pic>
    </p:spTree>
    <p:extLst>
      <p:ext uri="{BB962C8B-B14F-4D97-AF65-F5344CB8AC3E}">
        <p14:creationId xmlns:p14="http://schemas.microsoft.com/office/powerpoint/2010/main" val="2016366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28" grpId="0"/>
      <p:bldP spid="29"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78845" y="1383339"/>
            <a:ext cx="1402287" cy="0"/>
          </a:xfrm>
          <a:prstGeom prst="line">
            <a:avLst/>
          </a:prstGeom>
          <a:ln w="142875" cap="rnd">
            <a:solidFill>
              <a:srgbClr val="FEC73C"/>
            </a:solidFill>
            <a:prstDash val="solid"/>
            <a:headEnd type="none" w="sm" len="sm"/>
            <a:tailEnd type="none" w="sm" len="sm"/>
          </a:ln>
        </p:spPr>
      </p:sp>
      <p:sp>
        <p:nvSpPr>
          <p:cNvPr id="3" name="TextBox 3"/>
          <p:cNvSpPr txBox="1"/>
          <p:nvPr/>
        </p:nvSpPr>
        <p:spPr>
          <a:xfrm>
            <a:off x="4621391" y="3445639"/>
            <a:ext cx="7685720" cy="410625"/>
          </a:xfrm>
          <a:prstGeom prst="rect">
            <a:avLst/>
          </a:prstGeom>
        </p:spPr>
        <p:txBody>
          <a:bodyPr lIns="0" tIns="0" rIns="0" bIns="0" rtlCol="0" anchor="t">
            <a:spAutoFit/>
          </a:bodyPr>
          <a:lstStyle/>
          <a:p>
            <a:pPr>
              <a:lnSpc>
                <a:spcPts val="3546"/>
              </a:lnSpc>
            </a:pPr>
            <a:r>
              <a:rPr lang="en-US" sz="2533">
                <a:solidFill>
                  <a:srgbClr val="000000"/>
                </a:solidFill>
                <a:latin typeface="Faustina Regular"/>
              </a:rPr>
              <a:t>Commit</a:t>
            </a:r>
          </a:p>
        </p:txBody>
      </p:sp>
      <p:sp>
        <p:nvSpPr>
          <p:cNvPr id="4" name="TextBox 4"/>
          <p:cNvSpPr txBox="1"/>
          <p:nvPr/>
        </p:nvSpPr>
        <p:spPr>
          <a:xfrm>
            <a:off x="1318149" y="3489460"/>
            <a:ext cx="5805071" cy="759375"/>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Working</a:t>
            </a:r>
          </a:p>
          <a:p>
            <a:pPr>
              <a:lnSpc>
                <a:spcPts val="3052"/>
              </a:lnSpc>
            </a:pPr>
            <a:r>
              <a:rPr lang="en-US" sz="2180">
                <a:solidFill>
                  <a:srgbClr val="000000"/>
                </a:solidFill>
                <a:latin typeface="Faustina Regular Bold"/>
              </a:rPr>
              <a:t>Tree</a:t>
            </a:r>
          </a:p>
        </p:txBody>
      </p:sp>
      <p:sp>
        <p:nvSpPr>
          <p:cNvPr id="5" name="TextBox 5"/>
          <p:cNvSpPr txBox="1"/>
          <p:nvPr/>
        </p:nvSpPr>
        <p:spPr>
          <a:xfrm>
            <a:off x="2881733" y="3422234"/>
            <a:ext cx="7685720" cy="410625"/>
          </a:xfrm>
          <a:prstGeom prst="rect">
            <a:avLst/>
          </a:prstGeom>
        </p:spPr>
        <p:txBody>
          <a:bodyPr lIns="0" tIns="0" rIns="0" bIns="0" rtlCol="0" anchor="t">
            <a:spAutoFit/>
          </a:bodyPr>
          <a:lstStyle/>
          <a:p>
            <a:pPr>
              <a:lnSpc>
                <a:spcPts val="3547"/>
              </a:lnSpc>
            </a:pPr>
            <a:r>
              <a:rPr lang="en-US" sz="2533">
                <a:solidFill>
                  <a:srgbClr val="000000"/>
                </a:solidFill>
                <a:latin typeface="Faustina Regular"/>
              </a:rPr>
              <a:t>Staging </a:t>
            </a:r>
          </a:p>
        </p:txBody>
      </p:sp>
      <p:sp>
        <p:nvSpPr>
          <p:cNvPr id="6" name="TextBox 6"/>
          <p:cNvSpPr txBox="1"/>
          <p:nvPr/>
        </p:nvSpPr>
        <p:spPr>
          <a:xfrm>
            <a:off x="6298260" y="3489460"/>
            <a:ext cx="5805071" cy="759375"/>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local </a:t>
            </a:r>
          </a:p>
          <a:p>
            <a:pPr>
              <a:lnSpc>
                <a:spcPts val="3052"/>
              </a:lnSpc>
            </a:pPr>
            <a:r>
              <a:rPr lang="en-US" sz="2180">
                <a:solidFill>
                  <a:srgbClr val="000000"/>
                </a:solidFill>
                <a:latin typeface="Faustina Regular Bold"/>
              </a:rPr>
              <a:t>repository</a:t>
            </a:r>
          </a:p>
        </p:txBody>
      </p:sp>
      <p:sp>
        <p:nvSpPr>
          <p:cNvPr id="7" name="TextBox 7"/>
          <p:cNvSpPr txBox="1"/>
          <p:nvPr/>
        </p:nvSpPr>
        <p:spPr>
          <a:xfrm>
            <a:off x="9289465" y="3489459"/>
            <a:ext cx="5805071" cy="361830"/>
          </a:xfrm>
          <a:prstGeom prst="rect">
            <a:avLst/>
          </a:prstGeom>
        </p:spPr>
        <p:txBody>
          <a:bodyPr lIns="0" tIns="0" rIns="0" bIns="0" rtlCol="0" anchor="t">
            <a:spAutoFit/>
          </a:bodyPr>
          <a:lstStyle/>
          <a:p>
            <a:pPr>
              <a:lnSpc>
                <a:spcPts val="3052"/>
              </a:lnSpc>
            </a:pPr>
            <a:r>
              <a:rPr lang="en-US" sz="2180">
                <a:solidFill>
                  <a:srgbClr val="000000"/>
                </a:solidFill>
                <a:latin typeface="Faustina Regular Bold"/>
              </a:rPr>
              <a:t>Remote Repository</a:t>
            </a:r>
          </a:p>
        </p:txBody>
      </p:sp>
      <p:sp>
        <p:nvSpPr>
          <p:cNvPr id="8" name="AutoShape 8"/>
          <p:cNvSpPr/>
          <p:nvPr/>
        </p:nvSpPr>
        <p:spPr>
          <a:xfrm>
            <a:off x="1365479" y="4227082"/>
            <a:ext cx="6328746" cy="0"/>
          </a:xfrm>
          <a:prstGeom prst="line">
            <a:avLst/>
          </a:prstGeom>
          <a:ln w="47625" cap="rnd">
            <a:solidFill>
              <a:srgbClr val="6314BC"/>
            </a:solidFill>
            <a:prstDash val="solid"/>
            <a:headEnd type="none" w="sm" len="sm"/>
            <a:tailEnd type="none" w="sm" len="sm"/>
          </a:ln>
        </p:spPr>
      </p:sp>
      <p:sp>
        <p:nvSpPr>
          <p:cNvPr id="9" name="AutoShape 9"/>
          <p:cNvSpPr/>
          <p:nvPr/>
        </p:nvSpPr>
        <p:spPr>
          <a:xfrm rot="-2375195">
            <a:off x="7574540" y="4022510"/>
            <a:ext cx="653479" cy="0"/>
          </a:xfrm>
          <a:prstGeom prst="line">
            <a:avLst/>
          </a:prstGeom>
          <a:ln w="47625" cap="rnd">
            <a:solidFill>
              <a:srgbClr val="6314BC"/>
            </a:solidFill>
            <a:prstDash val="solid"/>
            <a:headEnd type="none" w="sm" len="sm"/>
            <a:tailEnd type="none" w="sm" len="sm"/>
          </a:ln>
        </p:spPr>
      </p:sp>
      <p:sp>
        <p:nvSpPr>
          <p:cNvPr id="10" name="AutoShape 10"/>
          <p:cNvSpPr/>
          <p:nvPr/>
        </p:nvSpPr>
        <p:spPr>
          <a:xfrm rot="-7313235">
            <a:off x="900577" y="3957140"/>
            <a:ext cx="653479" cy="0"/>
          </a:xfrm>
          <a:prstGeom prst="line">
            <a:avLst/>
          </a:prstGeom>
          <a:ln w="47625" cap="rnd">
            <a:solidFill>
              <a:srgbClr val="6314BC"/>
            </a:solidFill>
            <a:prstDash val="solid"/>
            <a:headEnd type="none" w="sm" len="sm"/>
            <a:tailEnd type="none" w="sm" len="sm"/>
          </a:ln>
        </p:spPr>
      </p:sp>
      <p:sp>
        <p:nvSpPr>
          <p:cNvPr id="11" name="AutoShape 11"/>
          <p:cNvSpPr/>
          <p:nvPr/>
        </p:nvSpPr>
        <p:spPr>
          <a:xfrm>
            <a:off x="9200796" y="3973015"/>
            <a:ext cx="2377023" cy="0"/>
          </a:xfrm>
          <a:prstGeom prst="line">
            <a:avLst/>
          </a:prstGeom>
          <a:ln w="47625" cap="rnd">
            <a:solidFill>
              <a:srgbClr val="3D80B2"/>
            </a:solidFill>
            <a:prstDash val="solid"/>
            <a:headEnd type="none" w="sm" len="sm"/>
            <a:tailEnd type="none" w="sm" len="sm"/>
          </a:ln>
        </p:spPr>
      </p:sp>
      <p:sp>
        <p:nvSpPr>
          <p:cNvPr id="12" name="AutoShape 12"/>
          <p:cNvSpPr/>
          <p:nvPr/>
        </p:nvSpPr>
        <p:spPr>
          <a:xfrm rot="-3237509">
            <a:off x="11384541" y="3724415"/>
            <a:ext cx="653479" cy="0"/>
          </a:xfrm>
          <a:prstGeom prst="line">
            <a:avLst/>
          </a:prstGeom>
          <a:ln w="47625" cap="rnd">
            <a:solidFill>
              <a:srgbClr val="3D80B2"/>
            </a:solidFill>
            <a:prstDash val="solid"/>
            <a:headEnd type="none" w="sm" len="sm"/>
            <a:tailEnd type="none" w="sm" len="sm"/>
          </a:ln>
        </p:spPr>
      </p:sp>
      <p:sp>
        <p:nvSpPr>
          <p:cNvPr id="13" name="AutoShape 13"/>
          <p:cNvSpPr/>
          <p:nvPr/>
        </p:nvSpPr>
        <p:spPr>
          <a:xfrm rot="-7313235">
            <a:off x="8776646" y="3736693"/>
            <a:ext cx="653479" cy="0"/>
          </a:xfrm>
          <a:prstGeom prst="line">
            <a:avLst/>
          </a:prstGeom>
          <a:ln w="47625" cap="rnd">
            <a:solidFill>
              <a:srgbClr val="377CA5"/>
            </a:solidFill>
            <a:prstDash val="solid"/>
            <a:headEnd type="none" w="sm" len="sm"/>
            <a:tailEnd type="none" w="sm" len="sm"/>
          </a:ln>
        </p:spPr>
      </p:sp>
      <p:sp>
        <p:nvSpPr>
          <p:cNvPr id="14" name="AutoShape 14"/>
          <p:cNvSpPr/>
          <p:nvPr/>
        </p:nvSpPr>
        <p:spPr>
          <a:xfrm rot="-5454526">
            <a:off x="4413422" y="4466381"/>
            <a:ext cx="415938" cy="0"/>
          </a:xfrm>
          <a:prstGeom prst="line">
            <a:avLst/>
          </a:prstGeom>
          <a:ln w="47625" cap="rnd">
            <a:solidFill>
              <a:srgbClr val="9354CC"/>
            </a:solidFill>
            <a:prstDash val="sysDot"/>
            <a:headEnd type="none" w="sm" len="sm"/>
            <a:tailEnd type="none" w="sm" len="sm"/>
          </a:ln>
        </p:spPr>
      </p:sp>
      <p:sp>
        <p:nvSpPr>
          <p:cNvPr id="15" name="AutoShape 15"/>
          <p:cNvSpPr/>
          <p:nvPr/>
        </p:nvSpPr>
        <p:spPr>
          <a:xfrm rot="-5454526">
            <a:off x="11169206" y="4226455"/>
            <a:ext cx="415938" cy="0"/>
          </a:xfrm>
          <a:prstGeom prst="line">
            <a:avLst/>
          </a:prstGeom>
          <a:ln w="47625" cap="rnd">
            <a:solidFill>
              <a:srgbClr val="1543AA"/>
            </a:solidFill>
            <a:prstDash val="sysDot"/>
            <a:headEnd type="none" w="sm" len="sm"/>
            <a:tailEnd type="none" w="sm" len="sm"/>
          </a:ln>
        </p:spPr>
      </p:sp>
      <p:sp>
        <p:nvSpPr>
          <p:cNvPr id="16" name="AutoShape 16"/>
          <p:cNvSpPr/>
          <p:nvPr/>
        </p:nvSpPr>
        <p:spPr>
          <a:xfrm rot="-5454526">
            <a:off x="9250330" y="4211207"/>
            <a:ext cx="415938" cy="0"/>
          </a:xfrm>
          <a:prstGeom prst="line">
            <a:avLst/>
          </a:prstGeom>
          <a:ln w="47625" cap="rnd">
            <a:solidFill>
              <a:srgbClr val="1543AA"/>
            </a:solidFill>
            <a:prstDash val="sysDot"/>
            <a:headEnd type="none" w="sm" len="sm"/>
            <a:tailEnd type="none" w="sm" len="sm"/>
          </a:ln>
        </p:spPr>
      </p:sp>
      <p:grpSp>
        <p:nvGrpSpPr>
          <p:cNvPr id="17" name="Group 17"/>
          <p:cNvGrpSpPr/>
          <p:nvPr/>
        </p:nvGrpSpPr>
        <p:grpSpPr>
          <a:xfrm>
            <a:off x="3724718" y="4761432"/>
            <a:ext cx="2280865" cy="447448"/>
            <a:chOff x="0" y="0"/>
            <a:chExt cx="3859504" cy="757137"/>
          </a:xfrm>
        </p:grpSpPr>
        <p:sp>
          <p:nvSpPr>
            <p:cNvPr id="18" name="Freeform 18"/>
            <p:cNvSpPr/>
            <p:nvPr/>
          </p:nvSpPr>
          <p:spPr>
            <a:xfrm>
              <a:off x="0" y="0"/>
              <a:ext cx="3859504" cy="757137"/>
            </a:xfrm>
            <a:custGeom>
              <a:avLst/>
              <a:gdLst/>
              <a:ahLst/>
              <a:cxnLst/>
              <a:rect l="l" t="t" r="r" b="b"/>
              <a:pathLst>
                <a:path w="3859504" h="757137">
                  <a:moveTo>
                    <a:pt x="3735044" y="59690"/>
                  </a:moveTo>
                  <a:cubicBezTo>
                    <a:pt x="3770604" y="59690"/>
                    <a:pt x="3799814" y="88900"/>
                    <a:pt x="3799814" y="124460"/>
                  </a:cubicBezTo>
                  <a:lnTo>
                    <a:pt x="3799814" y="632677"/>
                  </a:lnTo>
                  <a:cubicBezTo>
                    <a:pt x="3799814" y="668237"/>
                    <a:pt x="3770604" y="697447"/>
                    <a:pt x="3735044" y="697447"/>
                  </a:cubicBezTo>
                  <a:lnTo>
                    <a:pt x="124460" y="697447"/>
                  </a:lnTo>
                  <a:cubicBezTo>
                    <a:pt x="88900" y="697447"/>
                    <a:pt x="59690" y="668237"/>
                    <a:pt x="59690" y="632677"/>
                  </a:cubicBezTo>
                  <a:lnTo>
                    <a:pt x="59690" y="124460"/>
                  </a:lnTo>
                  <a:cubicBezTo>
                    <a:pt x="59690" y="88900"/>
                    <a:pt x="88900" y="59690"/>
                    <a:pt x="124460" y="59690"/>
                  </a:cubicBezTo>
                  <a:lnTo>
                    <a:pt x="3735044" y="59690"/>
                  </a:lnTo>
                  <a:moveTo>
                    <a:pt x="3735044" y="0"/>
                  </a:moveTo>
                  <a:lnTo>
                    <a:pt x="124460" y="0"/>
                  </a:lnTo>
                  <a:cubicBezTo>
                    <a:pt x="55880" y="0"/>
                    <a:pt x="0" y="55880"/>
                    <a:pt x="0" y="124460"/>
                  </a:cubicBezTo>
                  <a:lnTo>
                    <a:pt x="0" y="632677"/>
                  </a:lnTo>
                  <a:cubicBezTo>
                    <a:pt x="0" y="701257"/>
                    <a:pt x="55880" y="757137"/>
                    <a:pt x="124460" y="757137"/>
                  </a:cubicBezTo>
                  <a:lnTo>
                    <a:pt x="3735044" y="757137"/>
                  </a:lnTo>
                  <a:cubicBezTo>
                    <a:pt x="3803624" y="757137"/>
                    <a:pt x="3859504" y="701257"/>
                    <a:pt x="3859504" y="632677"/>
                  </a:cubicBezTo>
                  <a:lnTo>
                    <a:pt x="3859504" y="124460"/>
                  </a:lnTo>
                  <a:cubicBezTo>
                    <a:pt x="3859504" y="55880"/>
                    <a:pt x="3803624" y="0"/>
                    <a:pt x="3735044" y="0"/>
                  </a:cubicBezTo>
                  <a:close/>
                </a:path>
              </a:pathLst>
            </a:custGeom>
            <a:solidFill>
              <a:srgbClr val="C6D0F5"/>
            </a:solidFill>
          </p:spPr>
        </p:sp>
      </p:grpSp>
      <p:sp>
        <p:nvSpPr>
          <p:cNvPr id="19" name="AutoShape 19"/>
          <p:cNvSpPr/>
          <p:nvPr/>
        </p:nvSpPr>
        <p:spPr>
          <a:xfrm rot="-5454526">
            <a:off x="10238622" y="4226455"/>
            <a:ext cx="415938" cy="0"/>
          </a:xfrm>
          <a:prstGeom prst="line">
            <a:avLst/>
          </a:prstGeom>
          <a:ln w="47625" cap="rnd">
            <a:solidFill>
              <a:srgbClr val="224C8D"/>
            </a:solidFill>
            <a:prstDash val="sysDot"/>
            <a:headEnd type="none" w="sm" len="sm"/>
            <a:tailEnd type="none" w="sm" len="sm"/>
          </a:ln>
        </p:spPr>
      </p:sp>
      <p:pic>
        <p:nvPicPr>
          <p:cNvPr id="20" name="Picture 20"/>
          <p:cNvPicPr>
            <a:picLocks noChangeAspect="1"/>
          </p:cNvPicPr>
          <p:nvPr/>
        </p:nvPicPr>
        <p:blipFill>
          <a:blip r:embed="rId2"/>
          <a:srcRect/>
          <a:stretch>
            <a:fillRect/>
          </a:stretch>
        </p:blipFill>
        <p:spPr>
          <a:xfrm>
            <a:off x="4698982" y="2217001"/>
            <a:ext cx="1086254" cy="1211999"/>
          </a:xfrm>
          <a:prstGeom prst="rect">
            <a:avLst/>
          </a:prstGeom>
        </p:spPr>
      </p:pic>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87585" y="4416035"/>
            <a:ext cx="756355" cy="756355"/>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8368" y="4435277"/>
            <a:ext cx="781519" cy="781519"/>
          </a:xfrm>
          <a:prstGeom prst="rect">
            <a:avLst/>
          </a:prstGeom>
        </p:spPr>
      </p:pic>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34476" y="4515391"/>
            <a:ext cx="647054" cy="557643"/>
          </a:xfrm>
          <a:prstGeom prst="rect">
            <a:avLst/>
          </a:prstGeom>
        </p:spPr>
      </p:pic>
      <p:pic>
        <p:nvPicPr>
          <p:cNvPr id="24" name="Picture 24"/>
          <p:cNvPicPr>
            <a:picLocks noChangeAspect="1"/>
          </p:cNvPicPr>
          <p:nvPr/>
        </p:nvPicPr>
        <p:blipFill>
          <a:blip r:embed="rId9"/>
          <a:srcRect/>
          <a:stretch>
            <a:fillRect/>
          </a:stretch>
        </p:blipFill>
        <p:spPr>
          <a:xfrm>
            <a:off x="9725715" y="2041629"/>
            <a:ext cx="1308761" cy="1308761"/>
          </a:xfrm>
          <a:prstGeom prst="rect">
            <a:avLst/>
          </a:prstGeom>
        </p:spPr>
      </p:pic>
      <p:pic>
        <p:nvPicPr>
          <p:cNvPr id="25" name="Picture 25"/>
          <p:cNvPicPr>
            <a:picLocks noChangeAspect="1"/>
          </p:cNvPicPr>
          <p:nvPr/>
        </p:nvPicPr>
        <p:blipFill>
          <a:blip r:embed="rId10"/>
          <a:srcRect/>
          <a:stretch>
            <a:fillRect/>
          </a:stretch>
        </p:blipFill>
        <p:spPr>
          <a:xfrm>
            <a:off x="6298260" y="2295611"/>
            <a:ext cx="1093035" cy="1054779"/>
          </a:xfrm>
          <a:prstGeom prst="rect">
            <a:avLst/>
          </a:prstGeom>
        </p:spPr>
      </p:pic>
      <p:pic>
        <p:nvPicPr>
          <p:cNvPr id="26" name="Picture 2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28762" y="2432466"/>
            <a:ext cx="1412613" cy="996534"/>
          </a:xfrm>
          <a:prstGeom prst="rect">
            <a:avLst/>
          </a:prstGeom>
        </p:spPr>
      </p:pic>
      <p:pic>
        <p:nvPicPr>
          <p:cNvPr id="27" name="Picture 27"/>
          <p:cNvPicPr>
            <a:picLocks noChangeAspect="1"/>
          </p:cNvPicPr>
          <p:nvPr/>
        </p:nvPicPr>
        <p:blipFill>
          <a:blip r:embed="rId13"/>
          <a:srcRect l="12789" r="23380"/>
          <a:stretch>
            <a:fillRect/>
          </a:stretch>
        </p:blipFill>
        <p:spPr>
          <a:xfrm>
            <a:off x="2800811" y="2504590"/>
            <a:ext cx="1383820" cy="924410"/>
          </a:xfrm>
          <a:prstGeom prst="rect">
            <a:avLst/>
          </a:prstGeom>
        </p:spPr>
      </p:pic>
      <p:sp>
        <p:nvSpPr>
          <p:cNvPr id="28" name="TextBox 28"/>
          <p:cNvSpPr txBox="1"/>
          <p:nvPr/>
        </p:nvSpPr>
        <p:spPr>
          <a:xfrm>
            <a:off x="-1971970" y="288088"/>
            <a:ext cx="7214079" cy="690958"/>
          </a:xfrm>
          <a:prstGeom prst="rect">
            <a:avLst/>
          </a:prstGeom>
        </p:spPr>
        <p:txBody>
          <a:bodyPr lIns="0" tIns="0" rIns="0" bIns="0" rtlCol="0" anchor="t">
            <a:spAutoFit/>
          </a:bodyPr>
          <a:lstStyle/>
          <a:p>
            <a:pPr algn="ctr">
              <a:lnSpc>
                <a:spcPts val="5918"/>
              </a:lnSpc>
            </a:pPr>
            <a:r>
              <a:rPr lang="en-US" sz="4228">
                <a:solidFill>
                  <a:srgbClr val="1543AA"/>
                </a:solidFill>
                <a:latin typeface="Faustina SemiBold"/>
              </a:rPr>
              <a:t>EXAMPLE </a:t>
            </a:r>
          </a:p>
        </p:txBody>
      </p:sp>
      <p:sp>
        <p:nvSpPr>
          <p:cNvPr id="29" name="TextBox 29"/>
          <p:cNvSpPr txBox="1"/>
          <p:nvPr/>
        </p:nvSpPr>
        <p:spPr>
          <a:xfrm>
            <a:off x="3822058" y="4762462"/>
            <a:ext cx="5805071" cy="361830"/>
          </a:xfrm>
          <a:prstGeom prst="rect">
            <a:avLst/>
          </a:prstGeom>
        </p:spPr>
        <p:txBody>
          <a:bodyPr lIns="0" tIns="0" rIns="0" bIns="0" rtlCol="0" anchor="t">
            <a:spAutoFit/>
          </a:bodyPr>
          <a:lstStyle/>
          <a:p>
            <a:pPr>
              <a:lnSpc>
                <a:spcPts val="3052"/>
              </a:lnSpc>
            </a:pPr>
            <a:r>
              <a:rPr lang="en-US" sz="2180" dirty="0">
                <a:solidFill>
                  <a:srgbClr val="000000"/>
                </a:solidFill>
                <a:latin typeface="Faustina Regular Bold"/>
              </a:rPr>
              <a:t>Project Directory</a:t>
            </a:r>
          </a:p>
        </p:txBody>
      </p:sp>
    </p:spTree>
    <p:extLst>
      <p:ext uri="{BB962C8B-B14F-4D97-AF65-F5344CB8AC3E}">
        <p14:creationId xmlns:p14="http://schemas.microsoft.com/office/powerpoint/2010/main" val="2331560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78845" y="1383339"/>
            <a:ext cx="1402287" cy="0"/>
          </a:xfrm>
          <a:prstGeom prst="line">
            <a:avLst/>
          </a:prstGeom>
          <a:ln w="142875" cap="rnd">
            <a:solidFill>
              <a:srgbClr val="FEC73C"/>
            </a:solidFill>
            <a:prstDash val="solid"/>
            <a:headEnd type="none" w="sm" len="sm"/>
            <a:tailEnd type="none" w="sm" len="sm"/>
          </a:ln>
        </p:spPr>
      </p:sp>
      <p:grpSp>
        <p:nvGrpSpPr>
          <p:cNvPr id="3" name="Group 3"/>
          <p:cNvGrpSpPr>
            <a:grpSpLocks noChangeAspect="1"/>
          </p:cNvGrpSpPr>
          <p:nvPr/>
        </p:nvGrpSpPr>
        <p:grpSpPr>
          <a:xfrm>
            <a:off x="7017904" y="4296639"/>
            <a:ext cx="1036783" cy="1036783"/>
            <a:chOff x="0" y="0"/>
            <a:chExt cx="495300" cy="495300"/>
          </a:xfrm>
        </p:grpSpPr>
        <p:sp>
          <p:nvSpPr>
            <p:cNvPr id="4" name="Freeform 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9E8FF"/>
            </a:solidFill>
          </p:spPr>
        </p:sp>
        <p:sp>
          <p:nvSpPr>
            <p:cNvPr id="5" name="Freeform 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548EFF"/>
            </a:solidFill>
          </p:spPr>
        </p:sp>
      </p:grpSp>
      <p:sp>
        <p:nvSpPr>
          <p:cNvPr id="6" name="TextBox 6"/>
          <p:cNvSpPr txBox="1"/>
          <p:nvPr/>
        </p:nvSpPr>
        <p:spPr>
          <a:xfrm>
            <a:off x="685800" y="1805623"/>
            <a:ext cx="9030605" cy="916469"/>
          </a:xfrm>
          <a:prstGeom prst="rect">
            <a:avLst/>
          </a:prstGeom>
        </p:spPr>
        <p:txBody>
          <a:bodyPr lIns="0" tIns="0" rIns="0" bIns="0" rtlCol="0" anchor="t">
            <a:spAutoFit/>
          </a:bodyPr>
          <a:lstStyle/>
          <a:p>
            <a:pPr marL="470686" lvl="1" indent="-235342">
              <a:lnSpc>
                <a:spcPts val="3793"/>
              </a:lnSpc>
              <a:buFont typeface="Arial"/>
              <a:buChar char="•"/>
            </a:pPr>
            <a:r>
              <a:rPr lang="en-US" sz="2180" dirty="0">
                <a:solidFill>
                  <a:srgbClr val="000000"/>
                </a:solidFill>
                <a:latin typeface="Faustina Regular Bold"/>
              </a:rPr>
              <a:t>Git models the relationship of commits with Directed Acyclic Graph. </a:t>
            </a:r>
          </a:p>
          <a:p>
            <a:pPr marL="470686" lvl="1" indent="-235342">
              <a:lnSpc>
                <a:spcPts val="3793"/>
              </a:lnSpc>
              <a:buFont typeface="Arial"/>
              <a:buChar char="•"/>
            </a:pPr>
            <a:r>
              <a:rPr lang="en-US" sz="2180" dirty="0">
                <a:solidFill>
                  <a:srgbClr val="000000"/>
                </a:solidFill>
                <a:latin typeface="Faustina Regular Bold"/>
              </a:rPr>
              <a:t>The arrow points at the commits parent. </a:t>
            </a:r>
          </a:p>
        </p:txBody>
      </p:sp>
      <p:sp>
        <p:nvSpPr>
          <p:cNvPr id="7" name="TextBox 7"/>
          <p:cNvSpPr txBox="1"/>
          <p:nvPr/>
        </p:nvSpPr>
        <p:spPr>
          <a:xfrm>
            <a:off x="-1725908" y="445749"/>
            <a:ext cx="7214079" cy="690958"/>
          </a:xfrm>
          <a:prstGeom prst="rect">
            <a:avLst/>
          </a:prstGeom>
        </p:spPr>
        <p:txBody>
          <a:bodyPr lIns="0" tIns="0" rIns="0" bIns="0" rtlCol="0" anchor="t">
            <a:spAutoFit/>
          </a:bodyPr>
          <a:lstStyle/>
          <a:p>
            <a:pPr algn="ctr">
              <a:lnSpc>
                <a:spcPts val="5918"/>
              </a:lnSpc>
            </a:pPr>
            <a:r>
              <a:rPr lang="en-US" sz="4228">
                <a:solidFill>
                  <a:srgbClr val="1543AA"/>
                </a:solidFill>
                <a:latin typeface="Faustina SemiBold Bold"/>
              </a:rPr>
              <a:t>GIT GRAPH</a:t>
            </a:r>
          </a:p>
        </p:txBody>
      </p:sp>
      <p:grpSp>
        <p:nvGrpSpPr>
          <p:cNvPr id="8" name="Group 8"/>
          <p:cNvGrpSpPr>
            <a:grpSpLocks noChangeAspect="1"/>
          </p:cNvGrpSpPr>
          <p:nvPr/>
        </p:nvGrpSpPr>
        <p:grpSpPr>
          <a:xfrm>
            <a:off x="4796044" y="3082198"/>
            <a:ext cx="1002177" cy="1002177"/>
            <a:chOff x="0" y="0"/>
            <a:chExt cx="495300" cy="495300"/>
          </a:xfrm>
        </p:grpSpPr>
        <p:sp>
          <p:nvSpPr>
            <p:cNvPr id="9" name="Freeform 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9E8FF"/>
            </a:solidFill>
          </p:spPr>
        </p:sp>
        <p:sp>
          <p:nvSpPr>
            <p:cNvPr id="10" name="Freeform 1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548EFF"/>
            </a:solidFill>
          </p:spPr>
        </p:sp>
      </p:grpSp>
      <p:grpSp>
        <p:nvGrpSpPr>
          <p:cNvPr id="11" name="Group 11"/>
          <p:cNvGrpSpPr>
            <a:grpSpLocks noChangeAspect="1"/>
          </p:cNvGrpSpPr>
          <p:nvPr/>
        </p:nvGrpSpPr>
        <p:grpSpPr>
          <a:xfrm>
            <a:off x="4796044" y="5333422"/>
            <a:ext cx="1002177" cy="1002177"/>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9E8FF"/>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548EFF"/>
            </a:solidFill>
          </p:spPr>
        </p:sp>
      </p:grpSp>
      <p:grpSp>
        <p:nvGrpSpPr>
          <p:cNvPr id="14" name="Group 14"/>
          <p:cNvGrpSpPr>
            <a:grpSpLocks noChangeAspect="1"/>
          </p:cNvGrpSpPr>
          <p:nvPr/>
        </p:nvGrpSpPr>
        <p:grpSpPr>
          <a:xfrm>
            <a:off x="2665975" y="4296639"/>
            <a:ext cx="1002177" cy="1002177"/>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9E8FF"/>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548EFF"/>
            </a:solidFill>
          </p:spPr>
        </p:sp>
      </p:grpSp>
      <p:sp>
        <p:nvSpPr>
          <p:cNvPr id="17" name="AutoShape 17"/>
          <p:cNvSpPr/>
          <p:nvPr/>
        </p:nvSpPr>
        <p:spPr>
          <a:xfrm rot="-8823765">
            <a:off x="5767257" y="4004193"/>
            <a:ext cx="1387181" cy="0"/>
          </a:xfrm>
          <a:prstGeom prst="line">
            <a:avLst/>
          </a:prstGeom>
          <a:ln w="76200" cap="rnd">
            <a:solidFill>
              <a:srgbClr val="F0B92C"/>
            </a:solidFill>
            <a:prstDash val="sysDot"/>
            <a:headEnd type="none" w="sm" len="sm"/>
            <a:tailEnd type="triangle" w="lg" len="med"/>
          </a:ln>
        </p:spPr>
      </p:sp>
      <p:sp>
        <p:nvSpPr>
          <p:cNvPr id="18" name="AutoShape 18"/>
          <p:cNvSpPr/>
          <p:nvPr/>
        </p:nvSpPr>
        <p:spPr>
          <a:xfrm rot="9138301">
            <a:off x="5796771" y="5458641"/>
            <a:ext cx="1387181" cy="0"/>
          </a:xfrm>
          <a:prstGeom prst="line">
            <a:avLst/>
          </a:prstGeom>
          <a:ln w="76200" cap="rnd">
            <a:solidFill>
              <a:srgbClr val="E0AC26"/>
            </a:solidFill>
            <a:prstDash val="sysDot"/>
            <a:headEnd type="none" w="sm" len="sm"/>
            <a:tailEnd type="triangle" w="lg" len="med"/>
          </a:ln>
        </p:spPr>
      </p:sp>
      <p:sp>
        <p:nvSpPr>
          <p:cNvPr id="19" name="AutoShape 19"/>
          <p:cNvSpPr/>
          <p:nvPr/>
        </p:nvSpPr>
        <p:spPr>
          <a:xfrm rot="-9120431">
            <a:off x="3616748" y="5319069"/>
            <a:ext cx="1104767" cy="0"/>
          </a:xfrm>
          <a:prstGeom prst="line">
            <a:avLst/>
          </a:prstGeom>
          <a:ln w="76200" cap="rnd">
            <a:solidFill>
              <a:srgbClr val="F0BC36"/>
            </a:solidFill>
            <a:prstDash val="solid"/>
            <a:headEnd type="none" w="sm" len="sm"/>
            <a:tailEnd type="triangle" w="lg" len="med"/>
          </a:ln>
        </p:spPr>
      </p:sp>
      <p:sp>
        <p:nvSpPr>
          <p:cNvPr id="20" name="AutoShape 20"/>
          <p:cNvSpPr/>
          <p:nvPr/>
        </p:nvSpPr>
        <p:spPr>
          <a:xfrm rot="9154856">
            <a:off x="3535284" y="4050251"/>
            <a:ext cx="1200986" cy="0"/>
          </a:xfrm>
          <a:prstGeom prst="line">
            <a:avLst/>
          </a:prstGeom>
          <a:ln w="76200" cap="rnd">
            <a:solidFill>
              <a:srgbClr val="F0BC36"/>
            </a:solidFill>
            <a:prstDash val="solid"/>
            <a:headEnd type="none" w="sm" len="sm"/>
            <a:tailEnd type="triangle" w="lg" len="med"/>
          </a:ln>
        </p:spPr>
      </p:sp>
      <p:sp>
        <p:nvSpPr>
          <p:cNvPr id="21" name="TextBox 21"/>
          <p:cNvSpPr txBox="1"/>
          <p:nvPr/>
        </p:nvSpPr>
        <p:spPr>
          <a:xfrm>
            <a:off x="2999662" y="4467897"/>
            <a:ext cx="334804" cy="597599"/>
          </a:xfrm>
          <a:prstGeom prst="rect">
            <a:avLst/>
          </a:prstGeom>
        </p:spPr>
        <p:txBody>
          <a:bodyPr lIns="0" tIns="0" rIns="0" bIns="0" rtlCol="0" anchor="t">
            <a:spAutoFit/>
          </a:bodyPr>
          <a:lstStyle/>
          <a:p>
            <a:pPr algn="ctr">
              <a:lnSpc>
                <a:spcPts val="5133"/>
              </a:lnSpc>
            </a:pPr>
            <a:r>
              <a:rPr lang="en-US" sz="3666">
                <a:solidFill>
                  <a:srgbClr val="FFFFFF"/>
                </a:solidFill>
                <a:latin typeface="Eczar SemiBold"/>
              </a:rPr>
              <a:t>A</a:t>
            </a:r>
          </a:p>
        </p:txBody>
      </p:sp>
      <p:sp>
        <p:nvSpPr>
          <p:cNvPr id="22" name="TextBox 22"/>
          <p:cNvSpPr txBox="1"/>
          <p:nvPr/>
        </p:nvSpPr>
        <p:spPr>
          <a:xfrm>
            <a:off x="5141611" y="3236153"/>
            <a:ext cx="311044" cy="597599"/>
          </a:xfrm>
          <a:prstGeom prst="rect">
            <a:avLst/>
          </a:prstGeom>
        </p:spPr>
        <p:txBody>
          <a:bodyPr lIns="0" tIns="0" rIns="0" bIns="0" rtlCol="0" anchor="t">
            <a:spAutoFit/>
          </a:bodyPr>
          <a:lstStyle/>
          <a:p>
            <a:pPr algn="ctr">
              <a:lnSpc>
                <a:spcPts val="5133"/>
              </a:lnSpc>
            </a:pPr>
            <a:r>
              <a:rPr lang="en-US" sz="3666" dirty="0">
                <a:solidFill>
                  <a:srgbClr val="FFFFFF"/>
                </a:solidFill>
                <a:latin typeface="Eczar SemiBold"/>
              </a:rPr>
              <a:t>B</a:t>
            </a:r>
          </a:p>
        </p:txBody>
      </p:sp>
      <p:sp>
        <p:nvSpPr>
          <p:cNvPr id="23" name="TextBox 23"/>
          <p:cNvSpPr txBox="1"/>
          <p:nvPr/>
        </p:nvSpPr>
        <p:spPr>
          <a:xfrm>
            <a:off x="7371911" y="4467897"/>
            <a:ext cx="328771" cy="597599"/>
          </a:xfrm>
          <a:prstGeom prst="rect">
            <a:avLst/>
          </a:prstGeom>
        </p:spPr>
        <p:txBody>
          <a:bodyPr lIns="0" tIns="0" rIns="0" bIns="0" rtlCol="0" anchor="t">
            <a:spAutoFit/>
          </a:bodyPr>
          <a:lstStyle/>
          <a:p>
            <a:pPr algn="ctr">
              <a:lnSpc>
                <a:spcPts val="5133"/>
              </a:lnSpc>
            </a:pPr>
            <a:r>
              <a:rPr lang="en-US" sz="3666">
                <a:solidFill>
                  <a:srgbClr val="FFFFFF"/>
                </a:solidFill>
                <a:latin typeface="Eczar SemiBold"/>
              </a:rPr>
              <a:t>D</a:t>
            </a:r>
          </a:p>
        </p:txBody>
      </p:sp>
      <p:sp>
        <p:nvSpPr>
          <p:cNvPr id="24" name="TextBox 24"/>
          <p:cNvSpPr txBox="1"/>
          <p:nvPr/>
        </p:nvSpPr>
        <p:spPr>
          <a:xfrm>
            <a:off x="5161614" y="5487377"/>
            <a:ext cx="271039" cy="597599"/>
          </a:xfrm>
          <a:prstGeom prst="rect">
            <a:avLst/>
          </a:prstGeom>
        </p:spPr>
        <p:txBody>
          <a:bodyPr lIns="0" tIns="0" rIns="0" bIns="0" rtlCol="0" anchor="t">
            <a:spAutoFit/>
          </a:bodyPr>
          <a:lstStyle/>
          <a:p>
            <a:pPr algn="ctr">
              <a:lnSpc>
                <a:spcPts val="5133"/>
              </a:lnSpc>
            </a:pPr>
            <a:r>
              <a:rPr lang="en-US" sz="3666">
                <a:solidFill>
                  <a:srgbClr val="FFFFFF"/>
                </a:solidFill>
                <a:latin typeface="Eczar SemiBold"/>
              </a:rPr>
              <a:t>C</a:t>
            </a:r>
          </a:p>
        </p:txBody>
      </p:sp>
    </p:spTree>
    <p:extLst>
      <p:ext uri="{BB962C8B-B14F-4D97-AF65-F5344CB8AC3E}">
        <p14:creationId xmlns:p14="http://schemas.microsoft.com/office/powerpoint/2010/main" val="115082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GitHub?</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6581" y="1172141"/>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GitHub is a development platform that enables you to host and review code, manage projects, and build software alongside 50 million developers.</a:t>
            </a:r>
          </a:p>
        </p:txBody>
      </p:sp>
      <p:pic>
        <p:nvPicPr>
          <p:cNvPr id="5" name="Picture 4">
            <a:extLst>
              <a:ext uri="{FF2B5EF4-FFF2-40B4-BE49-F238E27FC236}">
                <a16:creationId xmlns:a16="http://schemas.microsoft.com/office/drawing/2014/main" id="{20388004-80E0-AB69-2C6B-68CEE2F778B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00400" y="2590800"/>
            <a:ext cx="6096000" cy="3943350"/>
          </a:xfrm>
          <a:prstGeom prst="rect">
            <a:avLst/>
          </a:prstGeom>
        </p:spPr>
      </p:pic>
      <p:sp>
        <p:nvSpPr>
          <p:cNvPr id="6" name="TextBox 5">
            <a:extLst>
              <a:ext uri="{FF2B5EF4-FFF2-40B4-BE49-F238E27FC236}">
                <a16:creationId xmlns:a16="http://schemas.microsoft.com/office/drawing/2014/main" id="{7A9ABEAE-8501-DC93-0311-5D4098A0612A}"/>
              </a:ext>
            </a:extLst>
          </p:cNvPr>
          <p:cNvSpPr txBox="1"/>
          <p:nvPr/>
        </p:nvSpPr>
        <p:spPr>
          <a:xfrm>
            <a:off x="3200400" y="6534150"/>
            <a:ext cx="6096000" cy="138499"/>
          </a:xfrm>
          <a:prstGeom prst="rect">
            <a:avLst/>
          </a:prstGeom>
          <a:noFill/>
        </p:spPr>
        <p:txBody>
          <a:bodyPr wrap="square" lIns="0" tIns="0" rIns="0" bIns="0" rtlCol="0">
            <a:spAutoFit/>
          </a:bodyPr>
          <a:lstStyle/>
          <a:p>
            <a:r>
              <a:rPr lang="en-IN" sz="900">
                <a:hlinkClick r:id="rId4" tooltip="https://www.ictworks.org/valuable-github-repositories-digital-development/"/>
              </a:rPr>
              <a:t>This Photo</a:t>
            </a:r>
            <a:r>
              <a:rPr lang="en-IN" sz="900"/>
              <a:t> by Unknown Author is licensed under </a:t>
            </a:r>
            <a:r>
              <a:rPr lang="en-IN" sz="900">
                <a:hlinkClick r:id="rId5" tooltip="https://creativecommons.org/licenses/by-nc-sa/3.0/"/>
              </a:rPr>
              <a:t>CC BY-SA-NC</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The GitHub flow</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addition to providing a platform for collaborative software development, GitHub also offers a workflow designed to optimize use of its various features.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Git and GitHub</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As you work with </a:t>
            </a:r>
            <a:r>
              <a:rPr b="1"/>
              <a:t>Git</a:t>
            </a:r>
            <a:r>
              <a:t> and </a:t>
            </a:r>
            <a:r>
              <a:rPr b="1"/>
              <a:t>GitHub</a:t>
            </a:r>
            <a:r>
              <a:t>, you may wonder about the difference between the two.</a:t>
            </a:r>
          </a:p>
        </p:txBody>
      </p:sp>
      <p:sp>
        <p:nvSpPr>
          <p:cNvPr id="4" name="New shape"/>
          <p:cNvSpPr/>
          <p:nvPr/>
        </p:nvSpPr>
        <p:spPr>
          <a:xfrm>
            <a:off x="609600" y="4006342"/>
            <a:ext cx="5181600" cy="1133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Installed and used on your local machine</a:t>
            </a:r>
          </a:p>
          <a:p>
            <a:pPr marL="381000" indent="-365760">
              <a:spcBef>
                <a:spcPct val="20000"/>
              </a:spcBef>
              <a:spcAft>
                <a:spcPct val="20000"/>
              </a:spcAft>
              <a:buChar char="•"/>
            </a:pPr>
            <a:r>
              <a:rPr sz="1800">
                <a:solidFill>
                  <a:srgbClr val="000000"/>
                </a:solidFill>
              </a:rPr>
              <a:t>Handles version control</a:t>
            </a:r>
          </a:p>
          <a:p>
            <a:pPr marL="381000" indent="-365760">
              <a:spcBef>
                <a:spcPct val="20000"/>
              </a:spcBef>
              <a:spcAft>
                <a:spcPct val="20000"/>
              </a:spcAft>
              <a:buChar char="•"/>
            </a:pPr>
            <a:r>
              <a:rPr sz="1800">
                <a:solidFill>
                  <a:srgbClr val="000000"/>
                </a:solidFill>
              </a:rPr>
              <a:t>Supports branching</a:t>
            </a:r>
          </a:p>
        </p:txBody>
      </p:sp>
      <p:sp>
        <p:nvSpPr>
          <p:cNvPr id="5" name="New shape"/>
          <p:cNvSpPr/>
          <p:nvPr/>
        </p:nvSpPr>
        <p:spPr>
          <a:xfrm>
            <a:off x="6400800" y="3046221"/>
            <a:ext cx="5181600" cy="305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Issues</a:t>
            </a:r>
          </a:p>
          <a:p>
            <a:pPr marL="381000" indent="-365760">
              <a:spcBef>
                <a:spcPct val="20000"/>
              </a:spcBef>
              <a:spcAft>
                <a:spcPct val="20000"/>
              </a:spcAft>
              <a:buChar char="•"/>
            </a:pPr>
            <a:r>
              <a:rPr sz="1800">
                <a:solidFill>
                  <a:srgbClr val="000000"/>
                </a:solidFill>
              </a:rPr>
              <a:t>Discussions</a:t>
            </a:r>
          </a:p>
          <a:p>
            <a:pPr marL="381000" indent="-365760">
              <a:spcBef>
                <a:spcPct val="20000"/>
              </a:spcBef>
              <a:spcAft>
                <a:spcPct val="20000"/>
              </a:spcAft>
              <a:buChar char="•"/>
            </a:pPr>
            <a:r>
              <a:rPr sz="1800">
                <a:solidFill>
                  <a:srgbClr val="000000"/>
                </a:solidFill>
              </a:rPr>
              <a:t>Pull requests</a:t>
            </a:r>
          </a:p>
          <a:p>
            <a:pPr marL="381000" indent="-365760">
              <a:spcBef>
                <a:spcPct val="20000"/>
              </a:spcBef>
              <a:spcAft>
                <a:spcPct val="20000"/>
              </a:spcAft>
              <a:buChar char="•"/>
            </a:pPr>
            <a:r>
              <a:rPr sz="1800">
                <a:solidFill>
                  <a:srgbClr val="000000"/>
                </a:solidFill>
              </a:rPr>
              <a:t>Notifications</a:t>
            </a:r>
          </a:p>
          <a:p>
            <a:pPr marL="381000" indent="-365760">
              <a:spcBef>
                <a:spcPct val="20000"/>
              </a:spcBef>
              <a:spcAft>
                <a:spcPct val="20000"/>
              </a:spcAft>
              <a:buChar char="•"/>
            </a:pPr>
            <a:r>
              <a:rPr sz="1800">
                <a:solidFill>
                  <a:srgbClr val="000000"/>
                </a:solidFill>
              </a:rPr>
              <a:t>Labels</a:t>
            </a:r>
          </a:p>
          <a:p>
            <a:pPr marL="381000" indent="-365760">
              <a:spcBef>
                <a:spcPct val="20000"/>
              </a:spcBef>
              <a:spcAft>
                <a:spcPct val="20000"/>
              </a:spcAft>
              <a:buChar char="•"/>
            </a:pPr>
            <a:r>
              <a:rPr sz="1800">
                <a:solidFill>
                  <a:srgbClr val="000000"/>
                </a:solidFill>
              </a:rPr>
              <a:t>Actions</a:t>
            </a:r>
          </a:p>
          <a:p>
            <a:pPr marL="381000" indent="-365760">
              <a:spcBef>
                <a:spcPct val="20000"/>
              </a:spcBef>
              <a:spcAft>
                <a:spcPct val="20000"/>
              </a:spcAft>
              <a:buChar char="•"/>
            </a:pPr>
            <a:r>
              <a:rPr sz="1800">
                <a:solidFill>
                  <a:srgbClr val="000000"/>
                </a:solidFill>
              </a:rPr>
              <a:t>Forks</a:t>
            </a:r>
          </a:p>
          <a:p>
            <a:pPr marL="381000" indent="-365760">
              <a:spcBef>
                <a:spcPct val="20000"/>
              </a:spcBef>
              <a:spcAft>
                <a:spcPct val="20000"/>
              </a:spcAft>
              <a:buChar char="•"/>
            </a:pPr>
            <a:r>
              <a:rPr sz="1800">
                <a:solidFill>
                  <a:srgbClr val="000000"/>
                </a:solidFill>
              </a:rPr>
              <a:t>Projects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Branches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b="1"/>
              <a:t>Branches</a:t>
            </a:r>
            <a:r>
              <a:t> are the preferred way to create changes in </a:t>
            </a:r>
            <a:r>
              <a:rPr>
                <a:hlinkClick r:id="rId3"/>
              </a:rPr>
              <a:t>the GitHub flow</a:t>
            </a:r>
            <a:r>
              <a:t>.</a:t>
            </a:r>
          </a:p>
        </p:txBody>
      </p:sp>
      <p:pic>
        <p:nvPicPr>
          <p:cNvPr id="4" name="New picture" descr="GitHub flow with a feature branch. Changes made to a branch can be merged back into the main branch."/>
          <p:cNvPicPr/>
          <p:nvPr/>
        </p:nvPicPr>
        <p:blipFill>
          <a:blip r:embed="rId4"/>
          <a:stretch>
            <a:fillRect/>
          </a:stretch>
        </p:blipFill>
        <p:spPr>
          <a:xfrm>
            <a:off x="609600" y="2606874"/>
            <a:ext cx="10972800" cy="3506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Commits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commit</a:t>
            </a:r>
            <a:r>
              <a:t> is a change to one or more files on a branch.</a:t>
            </a:r>
          </a:p>
        </p:txBody>
      </p:sp>
      <p:pic>
        <p:nvPicPr>
          <p:cNvPr id="4" name="New picture" descr="A list of GitHub commits to a main branch."/>
          <p:cNvPicPr/>
          <p:nvPr/>
        </p:nvPicPr>
        <p:blipFill>
          <a:blip r:embed="rId3"/>
          <a:stretch>
            <a:fillRect/>
          </a:stretch>
        </p:blipFill>
        <p:spPr>
          <a:xfrm>
            <a:off x="1282700" y="2232660"/>
            <a:ext cx="9626600" cy="425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2192000" cy="6858000"/>
          </a:xfrm>
          <a:prstGeom prst="rect">
            <a:avLst/>
          </a:prstGeom>
        </p:spPr>
      </p:pic>
      <p:sp>
        <p:nvSpPr>
          <p:cNvPr id="3" name="TextBox 3"/>
          <p:cNvSpPr txBox="1"/>
          <p:nvPr/>
        </p:nvSpPr>
        <p:spPr>
          <a:xfrm>
            <a:off x="4045704" y="5270623"/>
            <a:ext cx="4100593" cy="699935"/>
          </a:xfrm>
          <a:prstGeom prst="rect">
            <a:avLst/>
          </a:prstGeom>
        </p:spPr>
        <p:txBody>
          <a:bodyPr lIns="0" tIns="0" rIns="0" bIns="0" rtlCol="0" anchor="t">
            <a:spAutoFit/>
          </a:bodyPr>
          <a:lstStyle/>
          <a:p>
            <a:pPr algn="ctr">
              <a:lnSpc>
                <a:spcPts val="2847"/>
              </a:lnSpc>
            </a:pPr>
            <a:r>
              <a:rPr lang="en-US" sz="2333" dirty="0">
                <a:solidFill>
                  <a:srgbClr val="FFFFFF"/>
                </a:solidFill>
                <a:latin typeface="Raleway"/>
              </a:rPr>
              <a:t>Speaker :</a:t>
            </a:r>
          </a:p>
          <a:p>
            <a:pPr algn="ctr">
              <a:lnSpc>
                <a:spcPts val="2847"/>
              </a:lnSpc>
            </a:pPr>
            <a:r>
              <a:rPr lang="en-US" sz="2333" dirty="0">
                <a:solidFill>
                  <a:srgbClr val="FFFFFF"/>
                </a:solidFill>
                <a:latin typeface="Raleway"/>
              </a:rPr>
              <a:t>Harshavardhan Bajoria</a:t>
            </a:r>
          </a:p>
        </p:txBody>
      </p:sp>
      <p:sp>
        <p:nvSpPr>
          <p:cNvPr id="4" name="AutoShape 4"/>
          <p:cNvSpPr/>
          <p:nvPr/>
        </p:nvSpPr>
        <p:spPr>
          <a:xfrm>
            <a:off x="4724400" y="4332727"/>
            <a:ext cx="3053767" cy="0"/>
          </a:xfrm>
          <a:prstGeom prst="line">
            <a:avLst/>
          </a:prstGeom>
          <a:ln w="733425" cap="rnd">
            <a:solidFill>
              <a:srgbClr val="FFFFFF"/>
            </a:solidFill>
            <a:prstDash val="solid"/>
            <a:headEnd type="none" w="sm" len="sm"/>
            <a:tailEnd type="none" w="sm" len="sm"/>
          </a:ln>
        </p:spPr>
      </p:sp>
      <p:sp>
        <p:nvSpPr>
          <p:cNvPr id="5" name="TextBox 5"/>
          <p:cNvSpPr txBox="1"/>
          <p:nvPr/>
        </p:nvSpPr>
        <p:spPr>
          <a:xfrm>
            <a:off x="4569117" y="4228759"/>
            <a:ext cx="3053767" cy="275717"/>
          </a:xfrm>
          <a:prstGeom prst="rect">
            <a:avLst/>
          </a:prstGeom>
        </p:spPr>
        <p:txBody>
          <a:bodyPr lIns="0" tIns="0" rIns="0" bIns="0" rtlCol="0" anchor="t">
            <a:spAutoFit/>
          </a:bodyPr>
          <a:lstStyle/>
          <a:p>
            <a:pPr algn="ctr">
              <a:lnSpc>
                <a:spcPts val="2277"/>
              </a:lnSpc>
            </a:pPr>
            <a:r>
              <a:rPr lang="en-US" sz="1866" dirty="0">
                <a:solidFill>
                  <a:srgbClr val="021112"/>
                </a:solidFill>
                <a:latin typeface="Raleway Bold"/>
              </a:rPr>
              <a:t>Let's Start</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762000" y="5396553"/>
            <a:ext cx="4876800" cy="478813"/>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77200" y="5396553"/>
            <a:ext cx="4876800" cy="478813"/>
          </a:xfrm>
          <a:prstGeom prst="rect">
            <a:avLst/>
          </a:prstGeom>
        </p:spPr>
      </p:pic>
      <p:sp>
        <p:nvSpPr>
          <p:cNvPr id="8" name="TextBox 8"/>
          <p:cNvSpPr txBox="1"/>
          <p:nvPr/>
        </p:nvSpPr>
        <p:spPr>
          <a:xfrm>
            <a:off x="1168400" y="2533351"/>
            <a:ext cx="9855200" cy="1141338"/>
          </a:xfrm>
          <a:prstGeom prst="rect">
            <a:avLst/>
          </a:prstGeom>
        </p:spPr>
        <p:txBody>
          <a:bodyPr lIns="0" tIns="0" rIns="0" bIns="0" rtlCol="0" anchor="t">
            <a:spAutoFit/>
          </a:bodyPr>
          <a:lstStyle/>
          <a:p>
            <a:pPr algn="ctr">
              <a:lnSpc>
                <a:spcPts val="8858"/>
              </a:lnSpc>
            </a:pPr>
            <a:r>
              <a:rPr lang="en-US" sz="8600" dirty="0">
                <a:solidFill>
                  <a:srgbClr val="FFFFFF"/>
                </a:solidFill>
                <a:latin typeface="Raleway Bold"/>
              </a:rPr>
              <a:t>Git &amp; GitHub</a:t>
            </a:r>
          </a:p>
        </p:txBody>
      </p:sp>
    </p:spTree>
    <p:extLst>
      <p:ext uri="{BB962C8B-B14F-4D97-AF65-F5344CB8AC3E}">
        <p14:creationId xmlns:p14="http://schemas.microsoft.com/office/powerpoint/2010/main" val="2263162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Pull Requests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pull request</a:t>
            </a:r>
            <a:r>
              <a:t> is the mechanism used to signal that the commits from one branch are ready to be merged into another branch.</a:t>
            </a:r>
          </a:p>
        </p:txBody>
      </p:sp>
      <p:pic>
        <p:nvPicPr>
          <p:cNvPr id="4" name="New picture" descr="GitHub pull requests provide a way to get commits from one branch into another branch."/>
          <p:cNvPicPr/>
          <p:nvPr/>
        </p:nvPicPr>
        <p:blipFill>
          <a:blip r:embed="rId3"/>
          <a:stretch>
            <a:fillRect/>
          </a:stretch>
        </p:blipFill>
        <p:spPr>
          <a:xfrm>
            <a:off x="2961614" y="2517013"/>
            <a:ext cx="6268771" cy="41125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Cloning and forking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GitHub provides multiple ways to copy a repository so that you can work on it.</a:t>
            </a:r>
          </a:p>
        </p:txBody>
      </p:sp>
      <p:sp>
        <p:nvSpPr>
          <p:cNvPr id="4" name="New shape"/>
          <p:cNvSpPr/>
          <p:nvPr/>
        </p:nvSpPr>
        <p:spPr>
          <a:xfrm>
            <a:off x="609600" y="3027933"/>
            <a:ext cx="5181600" cy="309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200" b="1">
                <a:solidFill>
                  <a:srgbClr val="000000"/>
                </a:solidFill>
              </a:rPr>
              <a:t>Cloning a Repository</a:t>
            </a:r>
            <a:r>
              <a:rPr sz="1200">
                <a:solidFill>
                  <a:srgbClr val="000000"/>
                </a:solidFill>
              </a:rPr>
              <a:t> - Cloning a repository will make a copy of the repository and its history on your local machine. If you have write access to the repository you can push changes from your local machine to the remote repository (called the </a:t>
            </a:r>
            <a:r>
              <a:rPr sz="1200" b="1">
                <a:solidFill>
                  <a:srgbClr val="000000"/>
                </a:solidFill>
              </a:rPr>
              <a:t>origin</a:t>
            </a:r>
            <a:r>
              <a:rPr sz="1200">
                <a:solidFill>
                  <a:srgbClr val="000000"/>
                </a:solidFill>
              </a:rPr>
              <a:t>) as they're completed. To clone a repository you can use the </a:t>
            </a:r>
            <a:r>
              <a:rPr sz="1200">
                <a:solidFill>
                  <a:srgbClr val="000000"/>
                </a:solidFill>
                <a:hlinkClick r:id="rId3"/>
              </a:rPr>
              <a:t>git clone [url]</a:t>
            </a:r>
            <a:r>
              <a:rPr sz="1200">
                <a:solidFill>
                  <a:srgbClr val="000000"/>
                </a:solidFill>
              </a:rPr>
              <a:t> command or the GitHub CLI's </a:t>
            </a:r>
            <a:r>
              <a:rPr sz="1200">
                <a:solidFill>
                  <a:srgbClr val="000000"/>
                </a:solidFill>
                <a:hlinkClick r:id="rId4"/>
              </a:rPr>
              <a:t>gh repo clone [url]</a:t>
            </a:r>
            <a:r>
              <a:rPr sz="1200">
                <a:solidFill>
                  <a:srgbClr val="000000"/>
                </a:solidFill>
              </a:rPr>
              <a:t> command.</a:t>
            </a:r>
          </a:p>
          <a:p>
            <a:pPr marL="381000" indent="-365760">
              <a:spcBef>
                <a:spcPct val="20000"/>
              </a:spcBef>
              <a:spcAft>
                <a:spcPct val="20000"/>
              </a:spcAft>
              <a:buChar char="•"/>
            </a:pPr>
            <a:r>
              <a:rPr sz="1200" b="1">
                <a:solidFill>
                  <a:srgbClr val="000000"/>
                </a:solidFill>
              </a:rPr>
              <a:t>Forking a Repository</a:t>
            </a:r>
            <a:r>
              <a:rPr sz="1200">
                <a:solidFill>
                  <a:srgbClr val="000000"/>
                </a:solidFill>
              </a:rPr>
              <a:t> - </a:t>
            </a:r>
            <a:r>
              <a:rPr sz="1200" b="1">
                <a:solidFill>
                  <a:srgbClr val="000000"/>
                </a:solidFill>
              </a:rPr>
              <a:t>Forking</a:t>
            </a:r>
            <a:r>
              <a:rPr sz="1200">
                <a:solidFill>
                  <a:srgbClr val="000000"/>
                </a:solidFill>
              </a:rPr>
              <a:t> a repository makes a copy of the repository in your GitHub account. The parent repository is referred to as the </a:t>
            </a:r>
            <a:r>
              <a:rPr sz="1200" b="1">
                <a:solidFill>
                  <a:srgbClr val="000000"/>
                </a:solidFill>
              </a:rPr>
              <a:t>upstream</a:t>
            </a:r>
            <a:r>
              <a:rPr sz="1200">
                <a:solidFill>
                  <a:srgbClr val="000000"/>
                </a:solidFill>
              </a:rPr>
              <a:t> while your forked copy is referred to as the </a:t>
            </a:r>
            <a:r>
              <a:rPr sz="1200" b="1">
                <a:solidFill>
                  <a:srgbClr val="000000"/>
                </a:solidFill>
              </a:rPr>
              <a:t>origin</a:t>
            </a:r>
            <a:r>
              <a:rPr sz="1200">
                <a:solidFill>
                  <a:srgbClr val="000000"/>
                </a:solidFill>
              </a:rPr>
              <a:t>. Once you've forked a repository into your GitHub account you can </a:t>
            </a:r>
            <a:r>
              <a:rPr sz="1200" b="1">
                <a:solidFill>
                  <a:srgbClr val="000000"/>
                </a:solidFill>
              </a:rPr>
              <a:t>clone</a:t>
            </a:r>
            <a:r>
              <a:rPr sz="1200">
                <a:solidFill>
                  <a:srgbClr val="000000"/>
                </a:solidFill>
              </a:rPr>
              <a:t> it to your local machine. Forking allows you to freely make changes to a project without affecting the original </a:t>
            </a:r>
            <a:r>
              <a:rPr sz="1200" b="1">
                <a:solidFill>
                  <a:srgbClr val="000000"/>
                </a:solidFill>
              </a:rPr>
              <a:t>upstream</a:t>
            </a:r>
            <a:r>
              <a:rPr sz="1200">
                <a:solidFill>
                  <a:srgbClr val="000000"/>
                </a:solidFill>
              </a:rPr>
              <a:t> repository. To contribute changes back to the </a:t>
            </a:r>
            <a:r>
              <a:rPr sz="1200" b="1">
                <a:solidFill>
                  <a:srgbClr val="000000"/>
                </a:solidFill>
              </a:rPr>
              <a:t>upstream</a:t>
            </a:r>
            <a:r>
              <a:rPr sz="1200">
                <a:solidFill>
                  <a:srgbClr val="000000"/>
                </a:solidFill>
              </a:rPr>
              <a:t> repository you create a </a:t>
            </a:r>
            <a:r>
              <a:rPr sz="1200" b="1">
                <a:solidFill>
                  <a:srgbClr val="000000"/>
                </a:solidFill>
              </a:rPr>
              <a:t>pull request</a:t>
            </a:r>
            <a:r>
              <a:rPr sz="1200">
                <a:solidFill>
                  <a:srgbClr val="000000"/>
                </a:solidFill>
              </a:rPr>
              <a:t> from your forked repository. You can also run git commands to ensure that your local copy stays synced with the </a:t>
            </a:r>
            <a:r>
              <a:rPr sz="1200" b="1">
                <a:solidFill>
                  <a:srgbClr val="000000"/>
                </a:solidFill>
              </a:rPr>
              <a:t>upstream</a:t>
            </a:r>
            <a:r>
              <a:rPr sz="1200">
                <a:solidFill>
                  <a:srgbClr val="000000"/>
                </a:solidFill>
              </a:rPr>
              <a:t> repository.</a:t>
            </a:r>
          </a:p>
        </p:txBody>
      </p:sp>
      <p:pic>
        <p:nvPicPr>
          <p:cNvPr id="5" name="New picture" descr="Forking a repository creates a copy of it in your GitHub account. You can then clone your forked copy of the repository to your local machine."/>
          <p:cNvPicPr/>
          <p:nvPr/>
        </p:nvPicPr>
        <p:blipFill>
          <a:blip r:embed="rId5"/>
          <a:stretch>
            <a:fillRect/>
          </a:stretch>
        </p:blipFill>
        <p:spPr>
          <a:xfrm>
            <a:off x="6400800" y="3004583"/>
            <a:ext cx="5181600" cy="31373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Workshop walk-through</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430887"/>
          </a:xfrm>
        </p:spPr>
        <p:txBody>
          <a:bodyPr/>
          <a:lstStyle/>
          <a:p>
            <a:r>
              <a:rPr lang="en-US" dirty="0"/>
              <a:t>Fork a repo, create a branch, make a change, push it, delete branch</a:t>
            </a:r>
          </a:p>
        </p:txBody>
      </p:sp>
    </p:spTree>
    <p:extLst>
      <p:ext uri="{BB962C8B-B14F-4D97-AF65-F5344CB8AC3E}">
        <p14:creationId xmlns:p14="http://schemas.microsoft.com/office/powerpoint/2010/main" val="763386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149411"/>
            <a:ext cx="6882384" cy="1384995"/>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7200" dirty="0"/>
              <a:t>Quiz Time!</a:t>
            </a:r>
            <a:br>
              <a:rPr lang="en-US" sz="7200" dirty="0"/>
            </a:br>
            <a:r>
              <a:rPr lang="en-US" sz="2800" i="1" dirty="0"/>
              <a:t>Let’s see how much you have learnt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A15957-971F-BEA4-F138-D7A4B13B4EB3}"/>
              </a:ext>
            </a:extLst>
          </p:cNvPr>
          <p:cNvSpPr txBox="1"/>
          <p:nvPr/>
        </p:nvSpPr>
        <p:spPr>
          <a:xfrm>
            <a:off x="1981200" y="5809891"/>
            <a:ext cx="9067800" cy="492443"/>
          </a:xfrm>
          <a:prstGeom prst="rect">
            <a:avLst/>
          </a:prstGeom>
          <a:noFill/>
        </p:spPr>
        <p:txBody>
          <a:bodyPr wrap="square" lIns="0" tIns="0" rIns="0" bIns="0" rtlCol="0" anchor="t">
            <a:spAutoFit/>
          </a:bodyPr>
          <a:lstStyle/>
          <a:p>
            <a:r>
              <a:rPr lang="en-IN" sz="3200" b="1" dirty="0">
                <a:latin typeface="+mj-lt"/>
                <a:cs typeface="Arial"/>
              </a:rPr>
              <a:t>Form Link:</a:t>
            </a:r>
            <a:r>
              <a:rPr lang="en-IN" sz="3200" b="1" dirty="0">
                <a:solidFill>
                  <a:schemeClr val="tx1">
                    <a:lumMod val="95000"/>
                  </a:schemeClr>
                </a:solidFill>
                <a:latin typeface="+mj-lt"/>
                <a:cs typeface="Arial"/>
              </a:rPr>
              <a:t> </a:t>
            </a:r>
            <a:r>
              <a:rPr lang="en-IN" sz="3200" i="1" dirty="0">
                <a:solidFill>
                  <a:schemeClr val="tx1">
                    <a:lumMod val="95000"/>
                  </a:schemeClr>
                </a:solidFill>
                <a:ea typeface="+mn-lt"/>
                <a:cs typeface="+mn-lt"/>
                <a:hlinkClick r:id="rId2">
                  <a:extLst>
                    <a:ext uri="{A12FA001-AC4F-418D-AE19-62706E023703}">
                      <ahyp:hlinkClr xmlns:ahyp="http://schemas.microsoft.com/office/drawing/2018/hyperlinkcolor" val="tx"/>
                    </a:ext>
                  </a:extLst>
                </a:hlinkClick>
              </a:rPr>
              <a:t>https://forms.office.com/r/v5V36iCfiN</a:t>
            </a:r>
            <a:endParaRPr lang="en-IN" sz="2800" i="1">
              <a:solidFill>
                <a:schemeClr val="tx1">
                  <a:lumMod val="95000"/>
                </a:schemeClr>
              </a:solidFill>
              <a:cs typeface="Arial"/>
              <a:hlinkClick r:id="rId2">
                <a:extLst>
                  <a:ext uri="{A12FA001-AC4F-418D-AE19-62706E023703}">
                    <ahyp:hlinkClr xmlns:ahyp="http://schemas.microsoft.com/office/drawing/2018/hyperlinkcolor" val="tx"/>
                  </a:ext>
                </a:extLst>
              </a:hlinkClick>
            </a:endParaRPr>
          </a:p>
        </p:txBody>
      </p:sp>
      <p:pic>
        <p:nvPicPr>
          <p:cNvPr id="3" name="Picture 4" descr="Qr code&#10;&#10;Description automatically generated">
            <a:extLst>
              <a:ext uri="{FF2B5EF4-FFF2-40B4-BE49-F238E27FC236}">
                <a16:creationId xmlns:a16="http://schemas.microsoft.com/office/drawing/2014/main" id="{B14308B7-7335-A7D3-D4BE-3038C0C05C9E}"/>
              </a:ext>
            </a:extLst>
          </p:cNvPr>
          <p:cNvPicPr>
            <a:picLocks noChangeAspect="1"/>
          </p:cNvPicPr>
          <p:nvPr/>
        </p:nvPicPr>
        <p:blipFill>
          <a:blip r:embed="rId3"/>
          <a:stretch>
            <a:fillRect/>
          </a:stretch>
        </p:blipFill>
        <p:spPr>
          <a:xfrm>
            <a:off x="3674853" y="547777"/>
            <a:ext cx="5057952" cy="5072330"/>
          </a:xfrm>
          <a:prstGeom prst="rect">
            <a:avLst/>
          </a:prstGeom>
          <a:ln>
            <a:noFill/>
          </a:ln>
          <a:effectLst>
            <a:softEdge rad="112500"/>
          </a:effectLst>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this module, you learned about the key features of GitHub</a:t>
            </a:r>
            <a:r>
              <a:rPr lang="en-US" dirty="0"/>
              <a:t> and how to use it with </a:t>
            </a:r>
            <a:r>
              <a:rPr lang="en-US" dirty="0" err="1"/>
              <a:t>GitHub.dev</a:t>
            </a:r>
            <a:r>
              <a:rPr lang="en-US" dirty="0"/>
              <a:t>,</a:t>
            </a:r>
            <a:r>
              <a:rPr dirty="0"/>
              <a:t> including commits,</a:t>
            </a:r>
            <a:r>
              <a:rPr lang="en-US" dirty="0"/>
              <a:t> branches,</a:t>
            </a:r>
            <a:r>
              <a:rPr dirty="0"/>
              <a:t> and pull requests.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Learn more</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Here are some links to more information on the topics we discussed in this module.</a:t>
            </a:r>
          </a:p>
        </p:txBody>
      </p:sp>
      <p:sp>
        <p:nvSpPr>
          <p:cNvPr id="4" name="New shape"/>
          <p:cNvSpPr/>
          <p:nvPr/>
        </p:nvSpPr>
        <p:spPr>
          <a:xfrm>
            <a:off x="609600" y="2962110"/>
            <a:ext cx="5288861" cy="297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dirty="0">
                <a:solidFill>
                  <a:srgbClr val="000000"/>
                </a:solidFill>
                <a:hlinkClick r:id="rId3"/>
              </a:rPr>
              <a:t>Setting up and managing organizations and teams</a:t>
            </a:r>
          </a:p>
          <a:p>
            <a:pPr marL="635000" indent="-365760">
              <a:spcBef>
                <a:spcPct val="20000"/>
              </a:spcBef>
              <a:spcAft>
                <a:spcPct val="20000"/>
              </a:spcAft>
              <a:buChar char="•"/>
            </a:pPr>
            <a:r>
              <a:rPr sz="1800" dirty="0">
                <a:solidFill>
                  <a:srgbClr val="000000"/>
                </a:solidFill>
                <a:hlinkClick r:id="rId4"/>
              </a:rPr>
              <a:t>Committing changes to your project</a:t>
            </a:r>
          </a:p>
          <a:p>
            <a:pPr marL="635000" indent="-365760">
              <a:spcBef>
                <a:spcPct val="20000"/>
              </a:spcBef>
              <a:spcAft>
                <a:spcPct val="20000"/>
              </a:spcAft>
              <a:buChar char="•"/>
            </a:pPr>
            <a:r>
              <a:rPr sz="1800" dirty="0">
                <a:solidFill>
                  <a:srgbClr val="000000"/>
                </a:solidFill>
                <a:hlinkClick r:id="rId5"/>
              </a:rPr>
              <a:t>Collaborating with issues and pull requests</a:t>
            </a:r>
          </a:p>
          <a:p>
            <a:pPr marL="635000" indent="-365760">
              <a:spcBef>
                <a:spcPct val="20000"/>
              </a:spcBef>
              <a:spcAft>
                <a:spcPct val="20000"/>
              </a:spcAft>
              <a:buChar char="•"/>
            </a:pPr>
            <a:r>
              <a:rPr sz="1800" dirty="0">
                <a:solidFill>
                  <a:srgbClr val="000000"/>
                </a:solidFill>
                <a:hlinkClick r:id="rId6"/>
              </a:rPr>
              <a:t>About the role of labels</a:t>
            </a:r>
          </a:p>
          <a:p>
            <a:pPr marL="635000" indent="-365760">
              <a:spcBef>
                <a:spcPct val="20000"/>
              </a:spcBef>
              <a:spcAft>
                <a:spcPct val="20000"/>
              </a:spcAft>
              <a:buChar char="•"/>
            </a:pPr>
            <a:r>
              <a:rPr sz="1800" dirty="0">
                <a:solidFill>
                  <a:srgbClr val="000000"/>
                </a:solidFill>
                <a:hlinkClick r:id="rId7"/>
              </a:rPr>
              <a:t>GitHub Actions</a:t>
            </a:r>
          </a:p>
          <a:p>
            <a:pPr marL="635000" indent="-365760">
              <a:spcBef>
                <a:spcPct val="20000"/>
              </a:spcBef>
              <a:spcAft>
                <a:spcPct val="20000"/>
              </a:spcAft>
              <a:buChar char="•"/>
            </a:pPr>
            <a:r>
              <a:rPr sz="1800" dirty="0">
                <a:solidFill>
                  <a:srgbClr val="000000"/>
                </a:solidFill>
                <a:hlinkClick r:id="rId8"/>
              </a:rPr>
              <a:t>Fork a repo</a:t>
            </a:r>
          </a:p>
          <a:p>
            <a:pPr marL="635000" indent="-365760">
              <a:spcBef>
                <a:spcPct val="20000"/>
              </a:spcBef>
              <a:spcAft>
                <a:spcPct val="20000"/>
              </a:spcAft>
              <a:buChar char="•"/>
            </a:pPr>
            <a:r>
              <a:rPr sz="1800" dirty="0">
                <a:solidFill>
                  <a:srgbClr val="000000"/>
                </a:solidFill>
                <a:hlinkClick r:id="rId9"/>
              </a:rPr>
              <a:t>Working with GitHub Pages</a:t>
            </a:r>
          </a:p>
        </p:txBody>
      </p:sp>
      <p:sp>
        <p:nvSpPr>
          <p:cNvPr id="6" name="Content Placeholder 2">
            <a:extLst>
              <a:ext uri="{FF2B5EF4-FFF2-40B4-BE49-F238E27FC236}">
                <a16:creationId xmlns:a16="http://schemas.microsoft.com/office/drawing/2014/main" id="{5433DE5E-2C08-B940-8F56-602313E7210C}"/>
              </a:ext>
            </a:extLst>
          </p:cNvPr>
          <p:cNvSpPr txBox="1">
            <a:spLocks/>
          </p:cNvSpPr>
          <p:nvPr/>
        </p:nvSpPr>
        <p:spPr>
          <a:xfrm>
            <a:off x="504054" y="1995985"/>
            <a:ext cx="4414027"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en-US" sz="2400" dirty="0"/>
          </a:p>
          <a:p>
            <a:pPr>
              <a:lnSpc>
                <a:spcPct val="90000"/>
              </a:lnSpc>
            </a:pPr>
            <a:endParaRPr lang="en-US" sz="2400" dirty="0"/>
          </a:p>
          <a:p>
            <a:pPr>
              <a:lnSpc>
                <a:spcPct val="90000"/>
              </a:lnSpc>
            </a:pPr>
            <a:endParaRPr lang="en-US" sz="2400" dirty="0"/>
          </a:p>
        </p:txBody>
      </p:sp>
      <p:sp>
        <p:nvSpPr>
          <p:cNvPr id="8" name="TextBox 10">
            <a:extLst>
              <a:ext uri="{FF2B5EF4-FFF2-40B4-BE49-F238E27FC236}">
                <a16:creationId xmlns:a16="http://schemas.microsoft.com/office/drawing/2014/main" id="{BDFA5B89-ECF9-6F40-B90A-CAEB3980C3A9}"/>
              </a:ext>
            </a:extLst>
          </p:cNvPr>
          <p:cNvSpPr txBox="1"/>
          <p:nvPr/>
        </p:nvSpPr>
        <p:spPr>
          <a:xfrm>
            <a:off x="6629400" y="3200400"/>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endParaRPr lang="en-US" sz="2800" dirty="0"/>
          </a:p>
        </p:txBody>
      </p:sp>
      <p:sp>
        <p:nvSpPr>
          <p:cNvPr id="10" name="TextBox 8">
            <a:extLst>
              <a:ext uri="{FF2B5EF4-FFF2-40B4-BE49-F238E27FC236}">
                <a16:creationId xmlns:a16="http://schemas.microsoft.com/office/drawing/2014/main" id="{494BE90A-CB46-9745-81D8-4DDAD5F43F96}"/>
              </a:ext>
            </a:extLst>
          </p:cNvPr>
          <p:cNvSpPr txBox="1"/>
          <p:nvPr/>
        </p:nvSpPr>
        <p:spPr>
          <a:xfrm>
            <a:off x="1620971"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48" r="2148"/>
          <a:stretch>
            <a:fillRect/>
          </a:stretch>
        </p:blipFill>
        <p:spPr>
          <a:xfrm>
            <a:off x="0" y="0"/>
            <a:ext cx="12192000" cy="6858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7505700" y="4317053"/>
            <a:ext cx="4876800" cy="47881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190500" y="4317053"/>
            <a:ext cx="4876800" cy="478813"/>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05700" y="2170753"/>
            <a:ext cx="4876800" cy="478813"/>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90500" y="2170753"/>
            <a:ext cx="4876800" cy="478813"/>
          </a:xfrm>
          <a:prstGeom prst="rect">
            <a:avLst/>
          </a:prstGeom>
        </p:spPr>
      </p:pic>
      <p:sp>
        <p:nvSpPr>
          <p:cNvPr id="7" name="AutoShape 7"/>
          <p:cNvSpPr/>
          <p:nvPr/>
        </p:nvSpPr>
        <p:spPr>
          <a:xfrm>
            <a:off x="4553979" y="5838997"/>
            <a:ext cx="3084041" cy="0"/>
          </a:xfrm>
          <a:prstGeom prst="line">
            <a:avLst/>
          </a:prstGeom>
          <a:ln w="952500" cap="rnd">
            <a:solidFill>
              <a:srgbClr val="FFFFFF"/>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80364" y="5610397"/>
            <a:ext cx="414642" cy="483547"/>
          </a:xfrm>
          <a:prstGeom prst="rect">
            <a:avLst/>
          </a:prstGeom>
        </p:spPr>
      </p:pic>
      <p:sp>
        <p:nvSpPr>
          <p:cNvPr id="9" name="TextBox 9"/>
          <p:cNvSpPr txBox="1"/>
          <p:nvPr/>
        </p:nvSpPr>
        <p:spPr>
          <a:xfrm>
            <a:off x="685800" y="3048334"/>
            <a:ext cx="10820400" cy="897682"/>
          </a:xfrm>
          <a:prstGeom prst="rect">
            <a:avLst/>
          </a:prstGeom>
        </p:spPr>
        <p:txBody>
          <a:bodyPr lIns="0" tIns="0" rIns="0" bIns="0" rtlCol="0" anchor="t">
            <a:spAutoFit/>
          </a:bodyPr>
          <a:lstStyle/>
          <a:p>
            <a:pPr algn="ctr">
              <a:lnSpc>
                <a:spcPts val="7000"/>
              </a:lnSpc>
            </a:pPr>
            <a:r>
              <a:rPr lang="en-US" sz="6666">
                <a:solidFill>
                  <a:srgbClr val="293237"/>
                </a:solidFill>
                <a:latin typeface="Raleway Bold"/>
              </a:rPr>
              <a:t>Thank you </a:t>
            </a:r>
          </a:p>
        </p:txBody>
      </p:sp>
      <p:sp>
        <p:nvSpPr>
          <p:cNvPr id="10" name="TextBox 10"/>
          <p:cNvSpPr txBox="1"/>
          <p:nvPr/>
        </p:nvSpPr>
        <p:spPr>
          <a:xfrm>
            <a:off x="5536155" y="5694690"/>
            <a:ext cx="1896663" cy="260712"/>
          </a:xfrm>
          <a:prstGeom prst="rect">
            <a:avLst/>
          </a:prstGeom>
        </p:spPr>
        <p:txBody>
          <a:bodyPr lIns="0" tIns="0" rIns="0" bIns="0" rtlCol="0" anchor="t">
            <a:spAutoFit/>
          </a:bodyPr>
          <a:lstStyle/>
          <a:p>
            <a:pPr>
              <a:lnSpc>
                <a:spcPts val="2239"/>
              </a:lnSpc>
              <a:spcBef>
                <a:spcPct val="0"/>
              </a:spcBef>
            </a:pPr>
            <a:r>
              <a:rPr lang="en-US" sz="1600" spc="16" dirty="0">
                <a:solidFill>
                  <a:srgbClr val="021112"/>
                </a:solidFill>
                <a:latin typeface="Raleway"/>
              </a:rPr>
              <a:t>Begin your journey</a:t>
            </a:r>
          </a:p>
        </p:txBody>
      </p:sp>
    </p:spTree>
    <p:extLst>
      <p:ext uri="{BB962C8B-B14F-4D97-AF65-F5344CB8AC3E}">
        <p14:creationId xmlns:p14="http://schemas.microsoft.com/office/powerpoint/2010/main" val="161196917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273" b="11273"/>
          <a:stretch>
            <a:fillRect/>
          </a:stretch>
        </p:blipFill>
        <p:spPr>
          <a:xfrm>
            <a:off x="0" y="0"/>
            <a:ext cx="12192000" cy="6858000"/>
          </a:xfrm>
          <a:prstGeom prst="rect">
            <a:avLst/>
          </a:prstGeom>
        </p:spPr>
      </p:pic>
      <p:grpSp>
        <p:nvGrpSpPr>
          <p:cNvPr id="3" name="Group 3"/>
          <p:cNvGrpSpPr>
            <a:grpSpLocks noChangeAspect="1"/>
          </p:cNvGrpSpPr>
          <p:nvPr/>
        </p:nvGrpSpPr>
        <p:grpSpPr>
          <a:xfrm>
            <a:off x="6461125" y="1048145"/>
            <a:ext cx="4039789" cy="4039773"/>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0922" b="-20922"/>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77111" y="1504605"/>
            <a:ext cx="4964126" cy="4305251"/>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3749" y="5691168"/>
            <a:ext cx="517943" cy="517943"/>
          </a:xfrm>
          <a:prstGeom prst="rect">
            <a:avLst/>
          </a:prstGeom>
        </p:spPr>
      </p:pic>
      <p:sp>
        <p:nvSpPr>
          <p:cNvPr id="8" name="TextBox 8"/>
          <p:cNvSpPr txBox="1"/>
          <p:nvPr/>
        </p:nvSpPr>
        <p:spPr>
          <a:xfrm>
            <a:off x="546747" y="2015202"/>
            <a:ext cx="5410200" cy="2472856"/>
          </a:xfrm>
          <a:prstGeom prst="rect">
            <a:avLst/>
          </a:prstGeom>
        </p:spPr>
        <p:txBody>
          <a:bodyPr lIns="0" tIns="0" rIns="0" bIns="0" rtlCol="0" anchor="t">
            <a:spAutoFit/>
          </a:bodyPr>
          <a:lstStyle/>
          <a:p>
            <a:pPr marL="345440" lvl="1" indent="-172720">
              <a:lnSpc>
                <a:spcPts val="2800"/>
              </a:lnSpc>
              <a:buFont typeface="Arial"/>
              <a:buChar char="•"/>
            </a:pPr>
            <a:r>
              <a:rPr lang="en-US" sz="1600" spc="16" dirty="0">
                <a:solidFill>
                  <a:srgbClr val="FFFFFF"/>
                </a:solidFill>
                <a:latin typeface="Raleway"/>
                <a:cs typeface="Arial"/>
              </a:rPr>
              <a:t>Founder of </a:t>
            </a:r>
            <a:r>
              <a:rPr lang="en-US" sz="1600" spc="16" dirty="0" err="1">
                <a:solidFill>
                  <a:srgbClr val="FFFFFF"/>
                </a:solidFill>
                <a:latin typeface="Raleway"/>
                <a:cs typeface="Arial"/>
              </a:rPr>
              <a:t>Devorld</a:t>
            </a:r>
            <a:endParaRPr lang="en-US" dirty="0" err="1"/>
          </a:p>
          <a:p>
            <a:pPr marL="345440" lvl="1" indent="-172720">
              <a:lnSpc>
                <a:spcPts val="2800"/>
              </a:lnSpc>
              <a:buFont typeface="Arial"/>
              <a:buChar char="•"/>
            </a:pPr>
            <a:r>
              <a:rPr lang="en-US" sz="1600" spc="16" dirty="0">
                <a:solidFill>
                  <a:srgbClr val="FFFFFF"/>
                </a:solidFill>
                <a:latin typeface="Raleway"/>
                <a:cs typeface="Arial"/>
              </a:rPr>
              <a:t>Microsoft Certified AI Engineer and Data Scientist.</a:t>
            </a:r>
          </a:p>
          <a:p>
            <a:pPr marL="345440" lvl="1" indent="-172720">
              <a:lnSpc>
                <a:spcPts val="2800"/>
              </a:lnSpc>
              <a:buFont typeface="Arial"/>
              <a:buChar char="•"/>
            </a:pPr>
            <a:r>
              <a:rPr lang="en-US" sz="1600" spc="16" dirty="0">
                <a:solidFill>
                  <a:srgbClr val="FFFFFF"/>
                </a:solidFill>
                <a:latin typeface="Raleway"/>
                <a:cs typeface="Arial"/>
              </a:rPr>
              <a:t>Intern at Unstop (formerly Dare2Compete) and ex-intern at </a:t>
            </a:r>
            <a:r>
              <a:rPr lang="en-US" sz="1600" spc="16" dirty="0" err="1">
                <a:solidFill>
                  <a:srgbClr val="FFFFFF"/>
                </a:solidFill>
                <a:latin typeface="Raleway"/>
                <a:cs typeface="Arial"/>
              </a:rPr>
              <a:t>GeeksforGeeks</a:t>
            </a:r>
            <a:r>
              <a:rPr lang="en-US" sz="1600" spc="16" dirty="0">
                <a:solidFill>
                  <a:srgbClr val="FFFFFF"/>
                </a:solidFill>
                <a:latin typeface="Raleway"/>
                <a:cs typeface="Arial"/>
              </a:rPr>
              <a:t>, </a:t>
            </a:r>
            <a:r>
              <a:rPr lang="en-US" sz="1600" spc="16" dirty="0" err="1">
                <a:solidFill>
                  <a:srgbClr val="FFFFFF"/>
                </a:solidFill>
                <a:latin typeface="Raleway"/>
                <a:cs typeface="Arial"/>
              </a:rPr>
              <a:t>PrepForTech</a:t>
            </a:r>
            <a:r>
              <a:rPr lang="en-US" sz="1600" spc="16" dirty="0">
                <a:solidFill>
                  <a:srgbClr val="FFFFFF"/>
                </a:solidFill>
                <a:latin typeface="Raleway"/>
                <a:cs typeface="Arial"/>
              </a:rPr>
              <a:t>, Coding Minutes.</a:t>
            </a:r>
          </a:p>
          <a:p>
            <a:pPr marL="345440" lvl="1" indent="-172720">
              <a:lnSpc>
                <a:spcPts val="2800"/>
              </a:lnSpc>
              <a:buFont typeface="Arial"/>
              <a:buChar char="•"/>
            </a:pPr>
            <a:r>
              <a:rPr lang="en-US" sz="1600" spc="16" dirty="0">
                <a:solidFill>
                  <a:srgbClr val="FFFFFF"/>
                </a:solidFill>
                <a:latin typeface="Raleway"/>
                <a:cs typeface="Arial"/>
              </a:rPr>
              <a:t>6X Microsoft Certified </a:t>
            </a:r>
          </a:p>
          <a:p>
            <a:pPr marL="345440" lvl="1" indent="-172720">
              <a:lnSpc>
                <a:spcPts val="2800"/>
              </a:lnSpc>
              <a:buFont typeface="Arial"/>
              <a:buChar char="•"/>
            </a:pPr>
            <a:r>
              <a:rPr lang="en-US" sz="1600" spc="16" dirty="0">
                <a:solidFill>
                  <a:srgbClr val="FFFFFF"/>
                </a:solidFill>
                <a:latin typeface="Raleway"/>
                <a:cs typeface="Arial"/>
              </a:rPr>
              <a:t>Finalist at Amdocs </a:t>
            </a:r>
            <a:r>
              <a:rPr lang="en-US" sz="1600" spc="16" dirty="0" err="1">
                <a:solidFill>
                  <a:srgbClr val="FFFFFF"/>
                </a:solidFill>
                <a:latin typeface="Raleway"/>
                <a:cs typeface="Arial"/>
              </a:rPr>
              <a:t>HackFest</a:t>
            </a:r>
            <a:r>
              <a:rPr lang="en-US" sz="1600" spc="16" dirty="0">
                <a:solidFill>
                  <a:srgbClr val="FFFFFF"/>
                </a:solidFill>
                <a:latin typeface="Raleway"/>
                <a:cs typeface="Arial"/>
              </a:rPr>
              <a:t> 2022</a:t>
            </a:r>
          </a:p>
        </p:txBody>
      </p:sp>
      <p:sp>
        <p:nvSpPr>
          <p:cNvPr id="9" name="TextBox 9"/>
          <p:cNvSpPr txBox="1"/>
          <p:nvPr/>
        </p:nvSpPr>
        <p:spPr>
          <a:xfrm>
            <a:off x="546747" y="761624"/>
            <a:ext cx="5093641" cy="718145"/>
          </a:xfrm>
          <a:prstGeom prst="rect">
            <a:avLst/>
          </a:prstGeom>
        </p:spPr>
        <p:txBody>
          <a:bodyPr lIns="0" tIns="0" rIns="0" bIns="0" rtlCol="0" anchor="t">
            <a:spAutoFit/>
          </a:bodyPr>
          <a:lstStyle/>
          <a:p>
            <a:pPr>
              <a:lnSpc>
                <a:spcPts val="5602"/>
              </a:lnSpc>
            </a:pPr>
            <a:r>
              <a:rPr lang="en-US" sz="5335">
                <a:solidFill>
                  <a:srgbClr val="FFFFFF"/>
                </a:solidFill>
                <a:latin typeface="Raleway Bold"/>
              </a:rPr>
              <a:t>About Me :</a:t>
            </a:r>
          </a:p>
        </p:txBody>
      </p:sp>
      <p:sp>
        <p:nvSpPr>
          <p:cNvPr id="10" name="TextBox 10"/>
          <p:cNvSpPr txBox="1"/>
          <p:nvPr/>
        </p:nvSpPr>
        <p:spPr>
          <a:xfrm>
            <a:off x="1482075" y="5843344"/>
            <a:ext cx="6858834" cy="230832"/>
          </a:xfrm>
          <a:prstGeom prst="rect">
            <a:avLst/>
          </a:prstGeom>
        </p:spPr>
        <p:txBody>
          <a:bodyPr lIns="0" tIns="0" rIns="0" bIns="0" rtlCol="0" anchor="t">
            <a:spAutoFit/>
          </a:bodyPr>
          <a:lstStyle/>
          <a:p>
            <a:pPr>
              <a:lnSpc>
                <a:spcPts val="1778"/>
              </a:lnSpc>
            </a:pPr>
            <a:r>
              <a:rPr lang="en-US" u="sng" spc="18" dirty="0">
                <a:solidFill>
                  <a:schemeClr val="bg1"/>
                </a:solidFill>
                <a:latin typeface="Raleway Bold"/>
                <a:cs typeface="Arial"/>
                <a:hlinkClick r:id="rId8">
                  <a:extLst>
                    <a:ext uri="{A12FA001-AC4F-418D-AE19-62706E023703}">
                      <ahyp:hlinkClr xmlns:ahyp="http://schemas.microsoft.com/office/drawing/2018/hyperlinkcolor" val="tx"/>
                    </a:ext>
                  </a:extLst>
                </a:hlinkClick>
              </a:rPr>
              <a:t>harshavardhan-bajoria</a:t>
            </a:r>
            <a:endParaRPr lang="en-US" sz="1833" u="sng" spc="18" dirty="0">
              <a:solidFill>
                <a:schemeClr val="bg1"/>
              </a:solidFill>
              <a:latin typeface="Raleway Bold"/>
              <a:hlinkClick r:id="rId8">
                <a:extLst>
                  <a:ext uri="{A12FA001-AC4F-418D-AE19-62706E023703}">
                    <ahyp:hlinkClr xmlns:ahyp="http://schemas.microsoft.com/office/drawing/2018/hyperlinkcolor" val="tx"/>
                  </a:ext>
                </a:extLst>
              </a:hlinkClick>
            </a:endParaRPr>
          </a:p>
        </p:txBody>
      </p:sp>
      <p:pic>
        <p:nvPicPr>
          <p:cNvPr id="12" name="Picture 7">
            <a:extLst>
              <a:ext uri="{FF2B5EF4-FFF2-40B4-BE49-F238E27FC236}">
                <a16:creationId xmlns:a16="http://schemas.microsoft.com/office/drawing/2014/main" id="{899C9F43-4E18-B47D-6BB5-2CAA65C80E9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96201" y="4873149"/>
            <a:ext cx="493037" cy="493037"/>
          </a:xfrm>
          <a:prstGeom prst="rect">
            <a:avLst/>
          </a:prstGeom>
        </p:spPr>
      </p:pic>
      <p:sp>
        <p:nvSpPr>
          <p:cNvPr id="13" name="TextBox 11">
            <a:extLst>
              <a:ext uri="{FF2B5EF4-FFF2-40B4-BE49-F238E27FC236}">
                <a16:creationId xmlns:a16="http://schemas.microsoft.com/office/drawing/2014/main" id="{3521388C-1C23-9020-4335-E69605E69CB7}"/>
              </a:ext>
            </a:extLst>
          </p:cNvPr>
          <p:cNvSpPr txBox="1"/>
          <p:nvPr/>
        </p:nvSpPr>
        <p:spPr>
          <a:xfrm>
            <a:off x="1482075" y="5010911"/>
            <a:ext cx="6857253" cy="230832"/>
          </a:xfrm>
          <a:prstGeom prst="rect">
            <a:avLst/>
          </a:prstGeom>
        </p:spPr>
        <p:txBody>
          <a:bodyPr wrap="square" lIns="0" tIns="0" rIns="0" bIns="0" rtlCol="0" anchor="t">
            <a:spAutoFit/>
          </a:bodyPr>
          <a:lstStyle/>
          <a:p>
            <a:pPr>
              <a:lnSpc>
                <a:spcPts val="1778"/>
              </a:lnSpc>
            </a:pPr>
            <a:r>
              <a:rPr lang="en-US" spc="18" dirty="0">
                <a:solidFill>
                  <a:schemeClr val="bg1"/>
                </a:solidFill>
                <a:latin typeface="Raleway Bold"/>
                <a:cs typeface="Arial"/>
                <a:hlinkClick r:id="rId11">
                  <a:extLst>
                    <a:ext uri="{A12FA001-AC4F-418D-AE19-62706E023703}">
                      <ahyp:hlinkClr xmlns:ahyp="http://schemas.microsoft.com/office/drawing/2018/hyperlinkcolor" val="tx"/>
                    </a:ext>
                  </a:extLst>
                </a:hlinkClick>
              </a:rPr>
              <a:t>hvbajoria</a:t>
            </a:r>
            <a:endParaRPr lang="en-US" spc="18">
              <a:solidFill>
                <a:schemeClr val="bg1"/>
              </a:solidFill>
              <a:latin typeface="Raleway Bold"/>
              <a:cs typeface="Arial"/>
              <a:hlinkClick r:id="rId11">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890658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304800"/>
          </a:xfrm>
        </p:spPr>
        <p:txBody>
          <a:bodyPr anchor="t"/>
          <a:lstStyle>
            <a:lvl1pPr marL="231775" indent="-231775">
              <a:spcAft>
                <a:spcPts val="600"/>
              </a:spcAft>
              <a:buFont typeface="Wingdings" panose="05000000000000000000" pitchFamily="2" charset="2"/>
              <a:buChar char=""/>
              <a:defRPr/>
            </a:lvl1pPr>
          </a:lstStyle>
          <a:p>
            <a:pPr lvl="1"/>
            <a:r>
              <a:rPr dirty="0"/>
              <a:t>A GitHub account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dirty="0"/>
              <a:t>Learning objectives</a:t>
            </a:r>
          </a:p>
        </p:txBody>
      </p:sp>
      <p:sp>
        <p:nvSpPr>
          <p:cNvPr id="3" name="Subtitle"/>
          <p:cNvSpPr>
            <a:spLocks noGrp="1"/>
          </p:cNvSpPr>
          <p:nvPr>
            <p:ph type="body" sz="quarter" idx="11"/>
          </p:nvPr>
        </p:nvSpPr>
        <p:spPr>
          <a:xfrm>
            <a:off x="4356100" y="2309812"/>
            <a:ext cx="7253288" cy="3877985"/>
          </a:xfrm>
        </p:spPr>
        <p:txBody>
          <a:bodyPr anchor="t"/>
          <a:lstStyle>
            <a:lvl1pPr marL="231775" indent="-231775">
              <a:spcAft>
                <a:spcPts val="600"/>
              </a:spcAft>
              <a:buFont typeface="Wingdings" panose="05000000000000000000" pitchFamily="2" charset="2"/>
              <a:buChar char=""/>
              <a:defRPr/>
            </a:lvl1pPr>
          </a:lstStyle>
          <a:p>
            <a:r>
              <a:rPr lang="en-US" sz="2000" b="0" dirty="0">
                <a:solidFill>
                  <a:srgbClr val="24292F"/>
                </a:solidFill>
                <a:effectLst/>
              </a:rPr>
              <a:t>Make commits</a:t>
            </a:r>
          </a:p>
          <a:p>
            <a:r>
              <a:rPr lang="en-US" sz="2000" dirty="0">
                <a:solidFill>
                  <a:srgbClr val="24292F"/>
                </a:solidFill>
              </a:rPr>
              <a:t>Check logs, status</a:t>
            </a:r>
          </a:p>
          <a:p>
            <a:r>
              <a:rPr lang="en-US" sz="2000" b="0" dirty="0">
                <a:solidFill>
                  <a:srgbClr val="24292F"/>
                </a:solidFill>
                <a:effectLst/>
              </a:rPr>
              <a:t>Understanding use of SHA</a:t>
            </a:r>
          </a:p>
          <a:p>
            <a:r>
              <a:rPr lang="en-US" sz="2000" dirty="0">
                <a:solidFill>
                  <a:srgbClr val="24292F"/>
                </a:solidFill>
              </a:rPr>
              <a:t>Create remote repo</a:t>
            </a:r>
            <a:endParaRPr lang="en-US" sz="2000" b="0" dirty="0">
              <a:solidFill>
                <a:srgbClr val="24292F"/>
              </a:solidFill>
              <a:effectLst/>
            </a:endParaRPr>
          </a:p>
          <a:p>
            <a:r>
              <a:rPr lang="en-US" sz="2000" b="0" dirty="0">
                <a:solidFill>
                  <a:srgbClr val="24292F"/>
                </a:solidFill>
                <a:effectLst/>
              </a:rPr>
              <a:t>Create a branch</a:t>
            </a:r>
          </a:p>
          <a:p>
            <a:r>
              <a:rPr lang="en-US" sz="2000" b="0" dirty="0">
                <a:solidFill>
                  <a:srgbClr val="24292F"/>
                </a:solidFill>
                <a:effectLst/>
              </a:rPr>
              <a:t>Commit changes to the branch</a:t>
            </a:r>
          </a:p>
          <a:p>
            <a:r>
              <a:rPr lang="en-US" sz="2000" b="0" dirty="0">
                <a:solidFill>
                  <a:srgbClr val="24292F"/>
                </a:solidFill>
                <a:effectLst/>
              </a:rPr>
              <a:t>Create a pull request</a:t>
            </a:r>
          </a:p>
          <a:p>
            <a:r>
              <a:rPr lang="en-US" sz="2000" b="0" dirty="0">
                <a:solidFill>
                  <a:srgbClr val="24292F"/>
                </a:solidFill>
                <a:effectLst/>
              </a:rPr>
              <a:t>Merge the pull request</a:t>
            </a:r>
          </a:p>
          <a:p>
            <a:r>
              <a:rPr lang="en-US" sz="2000" b="0" dirty="0">
                <a:solidFill>
                  <a:srgbClr val="24292F"/>
                </a:solidFill>
                <a:effectLst/>
              </a:rPr>
              <a:t>Delete the branch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6100" y="2309812"/>
            <a:ext cx="7253288" cy="2523768"/>
          </a:xfrm>
        </p:spPr>
        <p:txBody>
          <a:bodyPr anchor="t"/>
          <a:lstStyle>
            <a:lvl1pPr marL="231775" indent="-231775">
              <a:spcAft>
                <a:spcPts val="600"/>
              </a:spcAft>
              <a:buFont typeface="Wingdings" panose="05000000000000000000" pitchFamily="2" charset="2"/>
              <a:buChar char=""/>
              <a:defRPr/>
            </a:lvl1pPr>
          </a:lstStyle>
          <a:p>
            <a:pPr lvl="1"/>
            <a:r>
              <a:rPr dirty="0"/>
              <a:t>Introduction</a:t>
            </a:r>
          </a:p>
          <a:p>
            <a:pPr lvl="1"/>
            <a:r>
              <a:rPr dirty="0"/>
              <a:t>What is Git?</a:t>
            </a:r>
            <a:endParaRPr lang="en-IN" dirty="0"/>
          </a:p>
          <a:p>
            <a:pPr lvl="1"/>
            <a:r>
              <a:rPr lang="en-IN" dirty="0"/>
              <a:t>Basic commands using Git</a:t>
            </a:r>
          </a:p>
          <a:p>
            <a:pPr lvl="1"/>
            <a:r>
              <a:rPr lang="en-IN" dirty="0"/>
              <a:t>What is GitHub?</a:t>
            </a:r>
            <a:endParaRPr dirty="0"/>
          </a:p>
          <a:p>
            <a:pPr lvl="1"/>
            <a:r>
              <a:rPr lang="en-US" dirty="0"/>
              <a:t>Basic commands using GitHub</a:t>
            </a:r>
          </a:p>
          <a:p>
            <a:pPr lvl="1"/>
            <a:r>
              <a:rPr lang="en-US" dirty="0"/>
              <a:t>Quiz</a:t>
            </a:r>
          </a:p>
          <a:p>
            <a:pPr lvl="1"/>
            <a:r>
              <a:rPr lang="en-US" dirty="0"/>
              <a:t>Summary</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78845" y="1372891"/>
            <a:ext cx="4169355" cy="10448"/>
          </a:xfrm>
          <a:prstGeom prst="line">
            <a:avLst/>
          </a:prstGeom>
          <a:ln w="142875" cap="rnd">
            <a:solidFill>
              <a:srgbClr val="FEC73C"/>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4075" y="2064232"/>
            <a:ext cx="3112655" cy="3112655"/>
          </a:xfrm>
          <a:prstGeom prst="rect">
            <a:avLst/>
          </a:prstGeom>
        </p:spPr>
      </p:pic>
      <p:sp>
        <p:nvSpPr>
          <p:cNvPr id="4" name="TextBox 4"/>
          <p:cNvSpPr txBox="1"/>
          <p:nvPr/>
        </p:nvSpPr>
        <p:spPr>
          <a:xfrm>
            <a:off x="478844" y="458030"/>
            <a:ext cx="4626556" cy="690958"/>
          </a:xfrm>
          <a:prstGeom prst="rect">
            <a:avLst/>
          </a:prstGeom>
        </p:spPr>
        <p:txBody>
          <a:bodyPr wrap="square" lIns="0" tIns="0" rIns="0" bIns="0" rtlCol="0" anchor="t">
            <a:spAutoFit/>
          </a:bodyPr>
          <a:lstStyle/>
          <a:p>
            <a:pPr algn="ctr">
              <a:lnSpc>
                <a:spcPts val="5918"/>
              </a:lnSpc>
            </a:pPr>
            <a:r>
              <a:rPr lang="en-US" sz="4228" dirty="0">
                <a:solidFill>
                  <a:srgbClr val="1543AA"/>
                </a:solidFill>
                <a:latin typeface="Faustina SemiBold Bold"/>
              </a:rPr>
              <a:t>WHAT IS GIT ?</a:t>
            </a:r>
          </a:p>
        </p:txBody>
      </p:sp>
      <p:sp>
        <p:nvSpPr>
          <p:cNvPr id="5" name="TextBox 5"/>
          <p:cNvSpPr txBox="1"/>
          <p:nvPr/>
        </p:nvSpPr>
        <p:spPr>
          <a:xfrm>
            <a:off x="478844" y="1690676"/>
            <a:ext cx="6837437" cy="1053815"/>
          </a:xfrm>
          <a:prstGeom prst="rect">
            <a:avLst/>
          </a:prstGeom>
        </p:spPr>
        <p:txBody>
          <a:bodyPr lIns="0" tIns="0" rIns="0" bIns="0" rtlCol="0" anchor="t">
            <a:spAutoFit/>
          </a:bodyPr>
          <a:lstStyle/>
          <a:p>
            <a:pPr>
              <a:lnSpc>
                <a:spcPts val="4257"/>
              </a:lnSpc>
            </a:pPr>
            <a:r>
              <a:rPr lang="en-US" sz="3041" dirty="0">
                <a:solidFill>
                  <a:srgbClr val="000000"/>
                </a:solidFill>
                <a:latin typeface="Faustina Regular Bold"/>
              </a:rPr>
              <a:t>Git is a distributed version control system that is free and open source. </a:t>
            </a:r>
          </a:p>
        </p:txBody>
      </p:sp>
      <p:sp>
        <p:nvSpPr>
          <p:cNvPr id="6" name="TextBox 6"/>
          <p:cNvSpPr txBox="1"/>
          <p:nvPr/>
        </p:nvSpPr>
        <p:spPr>
          <a:xfrm>
            <a:off x="478844" y="3062276"/>
            <a:ext cx="6837437" cy="1053815"/>
          </a:xfrm>
          <a:prstGeom prst="rect">
            <a:avLst/>
          </a:prstGeom>
        </p:spPr>
        <p:txBody>
          <a:bodyPr lIns="0" tIns="0" rIns="0" bIns="0" rtlCol="0" anchor="t">
            <a:spAutoFit/>
          </a:bodyPr>
          <a:lstStyle/>
          <a:p>
            <a:pPr>
              <a:lnSpc>
                <a:spcPts val="4257"/>
              </a:lnSpc>
            </a:pPr>
            <a:r>
              <a:rPr lang="en-US" sz="3041" dirty="0">
                <a:solidFill>
                  <a:srgbClr val="000000"/>
                </a:solidFill>
                <a:latin typeface="Faustina Regular"/>
              </a:rPr>
              <a:t>It has been used for many small and large projects like Linux.</a:t>
            </a:r>
          </a:p>
        </p:txBody>
      </p:sp>
    </p:spTree>
    <p:extLst>
      <p:ext uri="{BB962C8B-B14F-4D97-AF65-F5344CB8AC3E}">
        <p14:creationId xmlns:p14="http://schemas.microsoft.com/office/powerpoint/2010/main" val="621090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78845" y="1326961"/>
            <a:ext cx="5921955" cy="56378"/>
          </a:xfrm>
          <a:prstGeom prst="line">
            <a:avLst/>
          </a:prstGeom>
          <a:ln w="142875" cap="rnd">
            <a:solidFill>
              <a:srgbClr val="FEC73C"/>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89400" y="2612158"/>
            <a:ext cx="1522200" cy="199335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25051" y="2679671"/>
            <a:ext cx="2212905" cy="1585245"/>
          </a:xfrm>
          <a:prstGeom prst="rect">
            <a:avLst/>
          </a:prstGeom>
        </p:spPr>
      </p:pic>
      <p:pic>
        <p:nvPicPr>
          <p:cNvPr id="5" name="Picture 5"/>
          <p:cNvPicPr>
            <a:picLocks noChangeAspect="1"/>
          </p:cNvPicPr>
          <p:nvPr/>
        </p:nvPicPr>
        <p:blipFill>
          <a:blip r:embed="rId6"/>
          <a:srcRect/>
          <a:stretch>
            <a:fillRect/>
          </a:stretch>
        </p:blipFill>
        <p:spPr>
          <a:xfrm>
            <a:off x="8811419" y="2388196"/>
            <a:ext cx="2168195" cy="2168195"/>
          </a:xfrm>
          <a:prstGeom prst="rect">
            <a:avLst/>
          </a:prstGeom>
        </p:spPr>
      </p:pic>
      <p:sp>
        <p:nvSpPr>
          <p:cNvPr id="6" name="TextBox 6"/>
          <p:cNvSpPr txBox="1"/>
          <p:nvPr/>
        </p:nvSpPr>
        <p:spPr>
          <a:xfrm>
            <a:off x="478844" y="628650"/>
            <a:ext cx="6683956" cy="502382"/>
          </a:xfrm>
          <a:prstGeom prst="rect">
            <a:avLst/>
          </a:prstGeom>
        </p:spPr>
        <p:txBody>
          <a:bodyPr wrap="square" lIns="0" tIns="0" rIns="0" bIns="0" rtlCol="0" anchor="t">
            <a:spAutoFit/>
          </a:bodyPr>
          <a:lstStyle/>
          <a:p>
            <a:pPr algn="ctr">
              <a:lnSpc>
                <a:spcPts val="4257"/>
              </a:lnSpc>
            </a:pPr>
            <a:r>
              <a:rPr lang="en-US" sz="3041" dirty="0">
                <a:solidFill>
                  <a:srgbClr val="1543AA"/>
                </a:solidFill>
                <a:latin typeface="Faustina SemiBold Bold"/>
              </a:rPr>
              <a:t>WHAT IS VERSION CONTROL ?</a:t>
            </a:r>
          </a:p>
        </p:txBody>
      </p:sp>
      <p:sp>
        <p:nvSpPr>
          <p:cNvPr id="7" name="TextBox 7"/>
          <p:cNvSpPr txBox="1"/>
          <p:nvPr/>
        </p:nvSpPr>
        <p:spPr>
          <a:xfrm>
            <a:off x="1745839" y="1690676"/>
            <a:ext cx="1776469" cy="502382"/>
          </a:xfrm>
          <a:prstGeom prst="rect">
            <a:avLst/>
          </a:prstGeom>
        </p:spPr>
        <p:txBody>
          <a:bodyPr wrap="square" lIns="0" tIns="0" rIns="0" bIns="0" rtlCol="0" anchor="t">
            <a:spAutoFit/>
          </a:bodyPr>
          <a:lstStyle/>
          <a:p>
            <a:pPr algn="ctr">
              <a:lnSpc>
                <a:spcPts val="4257"/>
              </a:lnSpc>
            </a:pPr>
            <a:r>
              <a:rPr lang="en-US" sz="3041">
                <a:solidFill>
                  <a:srgbClr val="000000"/>
                </a:solidFill>
                <a:latin typeface="Faustina Regular Bold"/>
              </a:rPr>
              <a:t>Content</a:t>
            </a:r>
          </a:p>
        </p:txBody>
      </p:sp>
      <p:sp>
        <p:nvSpPr>
          <p:cNvPr id="8" name="TextBox 8"/>
          <p:cNvSpPr txBox="1"/>
          <p:nvPr/>
        </p:nvSpPr>
        <p:spPr>
          <a:xfrm>
            <a:off x="5486400" y="1724165"/>
            <a:ext cx="1522199" cy="502382"/>
          </a:xfrm>
          <a:prstGeom prst="rect">
            <a:avLst/>
          </a:prstGeom>
        </p:spPr>
        <p:txBody>
          <a:bodyPr wrap="square" lIns="0" tIns="0" rIns="0" bIns="0" rtlCol="0" anchor="t">
            <a:spAutoFit/>
          </a:bodyPr>
          <a:lstStyle/>
          <a:p>
            <a:pPr algn="ctr">
              <a:lnSpc>
                <a:spcPts val="4257"/>
              </a:lnSpc>
            </a:pPr>
            <a:r>
              <a:rPr lang="en-US" sz="3041" dirty="0">
                <a:solidFill>
                  <a:srgbClr val="000000"/>
                </a:solidFill>
                <a:latin typeface="Faustina Regular Bold"/>
              </a:rPr>
              <a:t>Teams</a:t>
            </a:r>
          </a:p>
        </p:txBody>
      </p:sp>
      <p:sp>
        <p:nvSpPr>
          <p:cNvPr id="9" name="TextBox 9"/>
          <p:cNvSpPr txBox="1"/>
          <p:nvPr/>
        </p:nvSpPr>
        <p:spPr>
          <a:xfrm>
            <a:off x="9389680" y="1690676"/>
            <a:ext cx="1056481" cy="502382"/>
          </a:xfrm>
          <a:prstGeom prst="rect">
            <a:avLst/>
          </a:prstGeom>
        </p:spPr>
        <p:txBody>
          <a:bodyPr lIns="0" tIns="0" rIns="0" bIns="0" rtlCol="0" anchor="t">
            <a:spAutoFit/>
          </a:bodyPr>
          <a:lstStyle/>
          <a:p>
            <a:pPr algn="ctr">
              <a:lnSpc>
                <a:spcPts val="4257"/>
              </a:lnSpc>
            </a:pPr>
            <a:r>
              <a:rPr lang="en-US" sz="3041" dirty="0">
                <a:solidFill>
                  <a:srgbClr val="000000"/>
                </a:solidFill>
                <a:latin typeface="Faustina Regular"/>
              </a:rPr>
              <a:t>Agility</a:t>
            </a:r>
          </a:p>
        </p:txBody>
      </p:sp>
      <p:sp>
        <p:nvSpPr>
          <p:cNvPr id="10" name="TextBox 10"/>
          <p:cNvSpPr txBox="1"/>
          <p:nvPr/>
        </p:nvSpPr>
        <p:spPr>
          <a:xfrm>
            <a:off x="1218363" y="4969230"/>
            <a:ext cx="2664275" cy="637290"/>
          </a:xfrm>
          <a:prstGeom prst="rect">
            <a:avLst/>
          </a:prstGeom>
        </p:spPr>
        <p:txBody>
          <a:bodyPr lIns="0" tIns="0" rIns="0" bIns="0" rtlCol="0" anchor="t">
            <a:spAutoFit/>
          </a:bodyPr>
          <a:lstStyle/>
          <a:p>
            <a:pPr algn="ctr">
              <a:lnSpc>
                <a:spcPts val="2578"/>
              </a:lnSpc>
            </a:pPr>
            <a:r>
              <a:rPr lang="en-US" sz="1841">
                <a:solidFill>
                  <a:srgbClr val="000000"/>
                </a:solidFill>
                <a:latin typeface="Faustina Regular"/>
              </a:rPr>
              <a:t>Complete history is tracked</a:t>
            </a:r>
          </a:p>
        </p:txBody>
      </p:sp>
      <p:sp>
        <p:nvSpPr>
          <p:cNvPr id="11" name="TextBox 11"/>
          <p:cNvSpPr txBox="1"/>
          <p:nvPr/>
        </p:nvSpPr>
        <p:spPr>
          <a:xfrm>
            <a:off x="5097338" y="4969231"/>
            <a:ext cx="2694781" cy="1304140"/>
          </a:xfrm>
          <a:prstGeom prst="rect">
            <a:avLst/>
          </a:prstGeom>
        </p:spPr>
        <p:txBody>
          <a:bodyPr lIns="0" tIns="0" rIns="0" bIns="0" rtlCol="0" anchor="t">
            <a:spAutoFit/>
          </a:bodyPr>
          <a:lstStyle/>
          <a:p>
            <a:pPr>
              <a:lnSpc>
                <a:spcPts val="2578"/>
              </a:lnSpc>
            </a:pPr>
            <a:r>
              <a:rPr lang="en-US" sz="1841">
                <a:solidFill>
                  <a:srgbClr val="000000"/>
                </a:solidFill>
                <a:latin typeface="Faustina Regular"/>
              </a:rPr>
              <a:t>- Allows Collaboration</a:t>
            </a:r>
          </a:p>
          <a:p>
            <a:pPr>
              <a:lnSpc>
                <a:spcPts val="2578"/>
              </a:lnSpc>
            </a:pPr>
            <a:r>
              <a:rPr lang="en-US" sz="1841">
                <a:solidFill>
                  <a:srgbClr val="000000"/>
                </a:solidFill>
                <a:latin typeface="Faustina Regular"/>
              </a:rPr>
              <a:t>- Team communication and </a:t>
            </a:r>
          </a:p>
          <a:p>
            <a:pPr>
              <a:lnSpc>
                <a:spcPts val="2578"/>
              </a:lnSpc>
            </a:pPr>
            <a:r>
              <a:rPr lang="en-US" sz="1841">
                <a:solidFill>
                  <a:srgbClr val="000000"/>
                </a:solidFill>
                <a:latin typeface="Faustina Regular"/>
              </a:rPr>
              <a:t>reviews</a:t>
            </a:r>
          </a:p>
        </p:txBody>
      </p:sp>
      <p:sp>
        <p:nvSpPr>
          <p:cNvPr id="12" name="TextBox 12"/>
          <p:cNvSpPr txBox="1"/>
          <p:nvPr/>
        </p:nvSpPr>
        <p:spPr>
          <a:xfrm>
            <a:off x="8811419" y="4969231"/>
            <a:ext cx="2260335" cy="1304140"/>
          </a:xfrm>
          <a:prstGeom prst="rect">
            <a:avLst/>
          </a:prstGeom>
        </p:spPr>
        <p:txBody>
          <a:bodyPr lIns="0" tIns="0" rIns="0" bIns="0" rtlCol="0" anchor="t">
            <a:spAutoFit/>
          </a:bodyPr>
          <a:lstStyle/>
          <a:p>
            <a:pPr>
              <a:lnSpc>
                <a:spcPts val="2578"/>
              </a:lnSpc>
            </a:pPr>
            <a:r>
              <a:rPr lang="en-US" sz="1841">
                <a:solidFill>
                  <a:srgbClr val="000000"/>
                </a:solidFill>
                <a:latin typeface="Faustina Regular"/>
              </a:rPr>
              <a:t>- Adapt quickly</a:t>
            </a:r>
          </a:p>
          <a:p>
            <a:pPr>
              <a:lnSpc>
                <a:spcPts val="2578"/>
              </a:lnSpc>
            </a:pPr>
            <a:r>
              <a:rPr lang="en-US" sz="1841">
                <a:solidFill>
                  <a:srgbClr val="000000"/>
                </a:solidFill>
                <a:latin typeface="Faustina Regular"/>
              </a:rPr>
              <a:t>- Easily test, fix or undo</a:t>
            </a:r>
          </a:p>
          <a:p>
            <a:pPr>
              <a:lnSpc>
                <a:spcPts val="2578"/>
              </a:lnSpc>
            </a:pPr>
            <a:r>
              <a:rPr lang="en-US" sz="1841">
                <a:solidFill>
                  <a:srgbClr val="000000"/>
                </a:solidFill>
                <a:latin typeface="Faustina Regular"/>
              </a:rPr>
              <a:t> any change</a:t>
            </a:r>
          </a:p>
        </p:txBody>
      </p:sp>
    </p:spTree>
    <p:extLst>
      <p:ext uri="{BB962C8B-B14F-4D97-AF65-F5344CB8AC3E}">
        <p14:creationId xmlns:p14="http://schemas.microsoft.com/office/powerpoint/2010/main" val="1872525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116</TotalTime>
  <Words>2008</Words>
  <Application>Microsoft Office PowerPoint</Application>
  <PresentationFormat>Widescreen</PresentationFormat>
  <Paragraphs>238</Paragraphs>
  <Slides>28</Slides>
  <Notes>16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Microsoft_Learn_White_Template</vt:lpstr>
      <vt:lpstr>PowerPoint Presentation</vt:lpstr>
      <vt:lpstr>PowerPoint Presentation</vt:lpstr>
      <vt:lpstr>PowerPoint Presentation</vt:lpstr>
      <vt:lpstr>Prerequisites</vt:lpstr>
      <vt:lpstr>Learning objectives</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What is GitHub?</vt:lpstr>
      <vt:lpstr>Introduction</vt:lpstr>
      <vt:lpstr>The GitHub flow</vt:lpstr>
      <vt:lpstr>Git and GitHub</vt:lpstr>
      <vt:lpstr>Branches</vt:lpstr>
      <vt:lpstr>Commits</vt:lpstr>
      <vt:lpstr>Pull Requests</vt:lpstr>
      <vt:lpstr>Cloning and forking</vt:lpstr>
      <vt:lpstr>Workshop walk-through</vt:lpstr>
      <vt:lpstr>Quiz Time! Let’s see how much you have learnt</vt:lpstr>
      <vt:lpstr>PowerPoint Presentation</vt:lpstr>
      <vt:lpstr>Summary</vt:lpstr>
      <vt:lpstr>Summary</vt:lpstr>
      <vt:lpstr>Learn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Harshavardhan Bajoria</cp:lastModifiedBy>
  <cp:revision>44</cp:revision>
  <cp:lastPrinted>2022-01-28T15:53:52Z</cp:lastPrinted>
  <dcterms:created xsi:type="dcterms:W3CDTF">2022-01-28T15:53:52Z</dcterms:created>
  <dcterms:modified xsi:type="dcterms:W3CDTF">2023-02-10T05:57:52Z</dcterms:modified>
</cp:coreProperties>
</file>